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theme/themeOverride1.xml" ContentType="application/vnd.openxmlformats-officedocument.themeOverrid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Goulielmos, Spyridon" initials="GS" lastIdx="6" clrIdx="0">
    <p:extLst>
      <p:ext uri="{19B8F6BF-5375-455C-9EA6-DF929625EA0E}">
        <p15:presenceInfo xmlns:p15="http://schemas.microsoft.com/office/powerpoint/2012/main" userId="S-1-5-21-602162358-789336058-682003330-917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6" d="100"/>
          <a:sy n="106" d="100"/>
        </p:scale>
        <p:origin x="168" y="11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No</c:v>
                </c:pt>
              </c:strCache>
            </c:strRef>
          </c:tx>
          <c:spPr>
            <a:solidFill>
              <a:schemeClr val="accent1"/>
            </a:solidFill>
            <a:ln>
              <a:noFill/>
            </a:ln>
            <a:effectLst/>
          </c:spPr>
          <c:invertIfNegative val="0"/>
          <c:cat>
            <c:strRef>
              <c:f>Sheet1!$A$2:$A$4</c:f>
              <c:strCache>
                <c:ptCount val="2"/>
                <c:pt idx="0">
                  <c:v>Practitioners</c:v>
                </c:pt>
                <c:pt idx="1">
                  <c:v>Regulators</c:v>
                </c:pt>
              </c:strCache>
            </c:strRef>
          </c:cat>
          <c:val>
            <c:numRef>
              <c:f>Sheet1!$B$2:$B$4</c:f>
              <c:numCache>
                <c:formatCode>0.00%</c:formatCode>
                <c:ptCount val="2"/>
                <c:pt idx="0">
                  <c:v>0.35560000000000003</c:v>
                </c:pt>
                <c:pt idx="1">
                  <c:v>0.54049999999999998</c:v>
                </c:pt>
              </c:numCache>
            </c:numRef>
          </c:val>
          <c:extLst>
            <c:ext xmlns:c16="http://schemas.microsoft.com/office/drawing/2014/chart" uri="{C3380CC4-5D6E-409C-BE32-E72D297353CC}">
              <c16:uniqueId val="{00000000-6A0B-49C2-901E-89114139736D}"/>
            </c:ext>
          </c:extLst>
        </c:ser>
        <c:ser>
          <c:idx val="1"/>
          <c:order val="1"/>
          <c:tx>
            <c:strRef>
              <c:f>Sheet1!$C$1</c:f>
              <c:strCache>
                <c:ptCount val="1"/>
                <c:pt idx="0">
                  <c:v>Yes</c:v>
                </c:pt>
              </c:strCache>
            </c:strRef>
          </c:tx>
          <c:spPr>
            <a:solidFill>
              <a:schemeClr val="accent3"/>
            </a:solidFill>
            <a:ln>
              <a:noFill/>
            </a:ln>
            <a:effectLst/>
          </c:spPr>
          <c:invertIfNegative val="0"/>
          <c:cat>
            <c:strRef>
              <c:f>Sheet1!$A$2:$A$4</c:f>
              <c:strCache>
                <c:ptCount val="2"/>
                <c:pt idx="0">
                  <c:v>Practitioners</c:v>
                </c:pt>
                <c:pt idx="1">
                  <c:v>Regulators</c:v>
                </c:pt>
              </c:strCache>
            </c:strRef>
          </c:cat>
          <c:val>
            <c:numRef>
              <c:f>Sheet1!$C$2:$C$4</c:f>
              <c:numCache>
                <c:formatCode>0.00%</c:formatCode>
                <c:ptCount val="2"/>
                <c:pt idx="0">
                  <c:v>0.64439999999999997</c:v>
                </c:pt>
                <c:pt idx="1">
                  <c:v>0.45950000000000002</c:v>
                </c:pt>
              </c:numCache>
            </c:numRef>
          </c:val>
          <c:extLst>
            <c:ext xmlns:c16="http://schemas.microsoft.com/office/drawing/2014/chart" uri="{C3380CC4-5D6E-409C-BE32-E72D297353CC}">
              <c16:uniqueId val="{00000001-6A0B-49C2-901E-89114139736D}"/>
            </c:ext>
          </c:extLst>
        </c:ser>
        <c:dLbls>
          <c:showLegendKey val="0"/>
          <c:showVal val="0"/>
          <c:showCatName val="0"/>
          <c:showSerName val="0"/>
          <c:showPercent val="0"/>
          <c:showBubbleSize val="0"/>
        </c:dLbls>
        <c:gapWidth val="182"/>
        <c:axId val="560669400"/>
        <c:axId val="560671368"/>
      </c:barChart>
      <c:catAx>
        <c:axId val="5606694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60671368"/>
        <c:crosses val="autoZero"/>
        <c:auto val="1"/>
        <c:lblAlgn val="ctr"/>
        <c:lblOffset val="100"/>
        <c:noMultiLvlLbl val="0"/>
      </c:catAx>
      <c:valAx>
        <c:axId val="56067136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0669400"/>
        <c:crosses val="autoZero"/>
        <c:crossBetween val="between"/>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manualLayout>
          <c:layoutTarget val="inner"/>
          <c:xMode val="edge"/>
          <c:yMode val="edge"/>
          <c:x val="0.27522094659260321"/>
          <c:y val="9.6302815879882681E-2"/>
          <c:w val="0.46475044570855251"/>
          <c:h val="0.49230529444801147"/>
        </c:manualLayout>
      </c:layout>
      <c:doughnutChart>
        <c:varyColors val="1"/>
        <c:ser>
          <c:idx val="0"/>
          <c:order val="0"/>
          <c:tx>
            <c:strRef>
              <c:f>Sheet1!$B$1</c:f>
              <c:strCache>
                <c:ptCount val="1"/>
                <c:pt idx="0">
                  <c:v>Regulators</c:v>
                </c:pt>
              </c:strCache>
            </c:strRef>
          </c:tx>
          <c:dPt>
            <c:idx val="0"/>
            <c:bubble3D val="0"/>
            <c:spPr>
              <a:solidFill>
                <a:schemeClr val="accent1"/>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3F26-4235-88BA-F31D6156A1FB}"/>
              </c:ext>
            </c:extLst>
          </c:dPt>
          <c:dPt>
            <c:idx val="1"/>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3F26-4235-88BA-F31D6156A1FB}"/>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3F26-4235-88BA-F31D6156A1FB}"/>
              </c:ext>
            </c:extLst>
          </c:dPt>
          <c:dPt>
            <c:idx val="3"/>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9A35-46FC-8497-0560BA583FE2}"/>
              </c:ext>
            </c:extLst>
          </c:dPt>
          <c:dPt>
            <c:idx val="4"/>
            <c:bubble3D val="0"/>
            <c:spPr>
              <a:solidFill>
                <a:schemeClr val="accent5"/>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9-9A35-46FC-8497-0560BA583FE2}"/>
              </c:ext>
            </c:extLst>
          </c:dPt>
          <c:dPt>
            <c:idx val="5"/>
            <c:bubble3D val="0"/>
            <c:spPr>
              <a:solidFill>
                <a:schemeClr val="accent6"/>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B-9A35-46FC-8497-0560BA583FE2}"/>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Sheet1!$A$2:$A$7</c:f>
              <c:strCache>
                <c:ptCount val="6"/>
                <c:pt idx="0">
                  <c:v>Civil damages</c:v>
                </c:pt>
                <c:pt idx="1">
                  <c:v>Uncertainty concerning jurisdiction and risk of parallel investigations</c:v>
                </c:pt>
                <c:pt idx="2">
                  <c:v>Uncertainty regarding reductions</c:v>
                </c:pt>
                <c:pt idx="3">
                  <c:v>Relations with competitors</c:v>
                </c:pt>
                <c:pt idx="4">
                  <c:v>Low risk of detection</c:v>
                </c:pt>
                <c:pt idx="5">
                  <c:v>Perception that non-leniency applicants will not be investigated</c:v>
                </c:pt>
              </c:strCache>
            </c:strRef>
          </c:cat>
          <c:val>
            <c:numRef>
              <c:f>Sheet1!$B$2:$B$7</c:f>
              <c:numCache>
                <c:formatCode>0.00%</c:formatCode>
                <c:ptCount val="6"/>
                <c:pt idx="0">
                  <c:v>0.18179999999999999</c:v>
                </c:pt>
                <c:pt idx="1">
                  <c:v>0.18179999999999999</c:v>
                </c:pt>
                <c:pt idx="2">
                  <c:v>0.18179999999999999</c:v>
                </c:pt>
                <c:pt idx="3">
                  <c:v>0.18179999999999999</c:v>
                </c:pt>
                <c:pt idx="4">
                  <c:v>0.18179999999999999</c:v>
                </c:pt>
                <c:pt idx="5">
                  <c:v>9.0899999999999995E-2</c:v>
                </c:pt>
              </c:numCache>
            </c:numRef>
          </c:val>
          <c:extLst>
            <c:ext xmlns:c16="http://schemas.microsoft.com/office/drawing/2014/chart" uri="{C3380CC4-5D6E-409C-BE32-E72D297353CC}">
              <c16:uniqueId val="{00000000-FDB0-4401-B4A1-1AA94893C6FC}"/>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layout>
        <c:manualLayout>
          <c:xMode val="edge"/>
          <c:yMode val="edge"/>
          <c:x val="5.3845789647585969E-2"/>
          <c:y val="0.61716083750051687"/>
          <c:w val="0.88538535463021928"/>
          <c:h val="0.36895026990544305"/>
        </c:manualLayout>
      </c:layout>
      <c:overlay val="0"/>
      <c:spPr>
        <a:solidFill>
          <a:schemeClr val="lt1">
            <a:alpha val="78000"/>
          </a:schemeClr>
        </a:solid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Yes</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4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Practitioners</c:v>
                </c:pt>
              </c:strCache>
            </c:strRef>
          </c:cat>
          <c:val>
            <c:numRef>
              <c:f>Sheet1!$B$2</c:f>
              <c:numCache>
                <c:formatCode>0.00%</c:formatCode>
                <c:ptCount val="1"/>
                <c:pt idx="0">
                  <c:v>0.70269999999999999</c:v>
                </c:pt>
              </c:numCache>
            </c:numRef>
          </c:val>
          <c:extLst>
            <c:ext xmlns:c16="http://schemas.microsoft.com/office/drawing/2014/chart" uri="{C3380CC4-5D6E-409C-BE32-E72D297353CC}">
              <c16:uniqueId val="{00000000-215F-432A-B7D6-0844D493D0A8}"/>
            </c:ext>
          </c:extLst>
        </c:ser>
        <c:ser>
          <c:idx val="1"/>
          <c:order val="1"/>
          <c:tx>
            <c:strRef>
              <c:f>Sheet1!$C$1</c:f>
              <c:strCache>
                <c:ptCount val="1"/>
                <c:pt idx="0">
                  <c:v>Maybe</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4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Practitioners</c:v>
                </c:pt>
              </c:strCache>
            </c:strRef>
          </c:cat>
          <c:val>
            <c:numRef>
              <c:f>Sheet1!$C$2</c:f>
              <c:numCache>
                <c:formatCode>0.00%</c:formatCode>
                <c:ptCount val="1"/>
                <c:pt idx="0">
                  <c:v>0.18920000000000001</c:v>
                </c:pt>
              </c:numCache>
            </c:numRef>
          </c:val>
          <c:extLst>
            <c:ext xmlns:c16="http://schemas.microsoft.com/office/drawing/2014/chart" uri="{C3380CC4-5D6E-409C-BE32-E72D297353CC}">
              <c16:uniqueId val="{00000001-215F-432A-B7D6-0844D493D0A8}"/>
            </c:ext>
          </c:extLst>
        </c:ser>
        <c:ser>
          <c:idx val="2"/>
          <c:order val="2"/>
          <c:tx>
            <c:strRef>
              <c:f>Sheet1!$D$1</c:f>
              <c:strCache>
                <c:ptCount val="1"/>
                <c:pt idx="0">
                  <c:v>Unlikely</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4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Practitioners</c:v>
                </c:pt>
              </c:strCache>
            </c:strRef>
          </c:cat>
          <c:val>
            <c:numRef>
              <c:f>Sheet1!$D$2</c:f>
              <c:numCache>
                <c:formatCode>0.00%</c:formatCode>
                <c:ptCount val="1"/>
                <c:pt idx="0">
                  <c:v>8.1100000000000005E-2</c:v>
                </c:pt>
              </c:numCache>
            </c:numRef>
          </c:val>
          <c:extLst>
            <c:ext xmlns:c16="http://schemas.microsoft.com/office/drawing/2014/chart" uri="{C3380CC4-5D6E-409C-BE32-E72D297353CC}">
              <c16:uniqueId val="{00000002-215F-432A-B7D6-0844D493D0A8}"/>
            </c:ext>
          </c:extLst>
        </c:ser>
        <c:ser>
          <c:idx val="3"/>
          <c:order val="3"/>
          <c:tx>
            <c:strRef>
              <c:f>Sheet1!$E$1</c:f>
              <c:strCache>
                <c:ptCount val="1"/>
                <c:pt idx="0">
                  <c:v>No</c:v>
                </c:pt>
              </c:strCache>
            </c:strRef>
          </c:tx>
          <c:spPr>
            <a:solidFill>
              <a:schemeClr val="accent4"/>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4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Practitioners</c:v>
                </c:pt>
              </c:strCache>
            </c:strRef>
          </c:cat>
          <c:val>
            <c:numRef>
              <c:f>Sheet1!$E$2</c:f>
              <c:numCache>
                <c:formatCode>0.00%</c:formatCode>
                <c:ptCount val="1"/>
                <c:pt idx="0">
                  <c:v>2.7E-2</c:v>
                </c:pt>
              </c:numCache>
            </c:numRef>
          </c:val>
          <c:extLst>
            <c:ext xmlns:c16="http://schemas.microsoft.com/office/drawing/2014/chart" uri="{C3380CC4-5D6E-409C-BE32-E72D297353CC}">
              <c16:uniqueId val="{00000003-215F-432A-B7D6-0844D493D0A8}"/>
            </c:ext>
          </c:extLst>
        </c:ser>
        <c:dLbls>
          <c:dLblPos val="outEnd"/>
          <c:showLegendKey val="0"/>
          <c:showVal val="1"/>
          <c:showCatName val="0"/>
          <c:showSerName val="0"/>
          <c:showPercent val="0"/>
          <c:showBubbleSize val="0"/>
        </c:dLbls>
        <c:gapWidth val="444"/>
        <c:overlap val="-90"/>
        <c:axId val="682931296"/>
        <c:axId val="682931952"/>
      </c:barChart>
      <c:catAx>
        <c:axId val="6829312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682931952"/>
        <c:crosses val="autoZero"/>
        <c:auto val="1"/>
        <c:lblAlgn val="ctr"/>
        <c:lblOffset val="100"/>
        <c:noMultiLvlLbl val="0"/>
      </c:catAx>
      <c:valAx>
        <c:axId val="682931952"/>
        <c:scaling>
          <c:orientation val="minMax"/>
        </c:scaling>
        <c:delete val="1"/>
        <c:axPos val="l"/>
        <c:numFmt formatCode="0.00%" sourceLinked="1"/>
        <c:majorTickMark val="none"/>
        <c:minorTickMark val="none"/>
        <c:tickLblPos val="nextTo"/>
        <c:crossAx val="682931296"/>
        <c:crosses val="autoZero"/>
        <c:crossBetween val="between"/>
      </c:valAx>
      <c:spPr>
        <a:noFill/>
        <a:ln>
          <a:noFill/>
        </a:ln>
        <a:effectLst/>
      </c:spPr>
    </c:plotArea>
    <c:legend>
      <c:legendPos val="t"/>
      <c:layout>
        <c:manualLayout>
          <c:xMode val="edge"/>
          <c:yMode val="edge"/>
          <c:x val="0.30170105472926995"/>
          <c:y val="1.7361111111111112E-2"/>
          <c:w val="0.39351134927578496"/>
          <c:h val="6.679297900262466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Other</c:v>
                </c:pt>
              </c:strCache>
            </c:strRef>
          </c:tx>
          <c:spPr>
            <a:solidFill>
              <a:schemeClr val="accent1"/>
            </a:solidFill>
            <a:ln>
              <a:noFill/>
            </a:ln>
            <a:effectLst/>
          </c:spPr>
          <c:invertIfNegative val="0"/>
          <c:cat>
            <c:strRef>
              <c:f>Sheet1!$A$2</c:f>
              <c:strCache>
                <c:ptCount val="1"/>
                <c:pt idx="0">
                  <c:v>Regulators</c:v>
                </c:pt>
              </c:strCache>
            </c:strRef>
          </c:cat>
          <c:val>
            <c:numRef>
              <c:f>Sheet1!$B$2</c:f>
              <c:numCache>
                <c:formatCode>0.00%</c:formatCode>
                <c:ptCount val="1"/>
                <c:pt idx="0">
                  <c:v>1.0200000000000001E-2</c:v>
                </c:pt>
              </c:numCache>
            </c:numRef>
          </c:val>
          <c:extLst>
            <c:ext xmlns:c16="http://schemas.microsoft.com/office/drawing/2014/chart" uri="{C3380CC4-5D6E-409C-BE32-E72D297353CC}">
              <c16:uniqueId val="{00000000-0DB0-4D54-9BE2-D108652E22F2}"/>
            </c:ext>
          </c:extLst>
        </c:ser>
        <c:ser>
          <c:idx val="1"/>
          <c:order val="1"/>
          <c:tx>
            <c:strRef>
              <c:f>Sheet1!$C$1</c:f>
              <c:strCache>
                <c:ptCount val="1"/>
                <c:pt idx="0">
                  <c:v>Reduce fine reduction for leniency</c:v>
                </c:pt>
              </c:strCache>
            </c:strRef>
          </c:tx>
          <c:spPr>
            <a:solidFill>
              <a:schemeClr val="accent2"/>
            </a:solidFill>
            <a:ln>
              <a:noFill/>
            </a:ln>
            <a:effectLst/>
          </c:spPr>
          <c:invertIfNegative val="0"/>
          <c:cat>
            <c:strRef>
              <c:f>Sheet1!$A$2</c:f>
              <c:strCache>
                <c:ptCount val="1"/>
                <c:pt idx="0">
                  <c:v>Regulators</c:v>
                </c:pt>
              </c:strCache>
            </c:strRef>
          </c:cat>
          <c:val>
            <c:numRef>
              <c:f>Sheet1!$C$2</c:f>
              <c:numCache>
                <c:formatCode>0.00%</c:formatCode>
                <c:ptCount val="1"/>
                <c:pt idx="0">
                  <c:v>4.0800000000000003E-2</c:v>
                </c:pt>
              </c:numCache>
            </c:numRef>
          </c:val>
          <c:extLst>
            <c:ext xmlns:c16="http://schemas.microsoft.com/office/drawing/2014/chart" uri="{C3380CC4-5D6E-409C-BE32-E72D297353CC}">
              <c16:uniqueId val="{00000001-0DB0-4D54-9BE2-D108652E22F2}"/>
            </c:ext>
          </c:extLst>
        </c:ser>
        <c:ser>
          <c:idx val="2"/>
          <c:order val="2"/>
          <c:tx>
            <c:strRef>
              <c:f>Sheet1!$D$1</c:f>
              <c:strCache>
                <c:ptCount val="1"/>
                <c:pt idx="0">
                  <c:v>Additional fine reductions</c:v>
                </c:pt>
              </c:strCache>
            </c:strRef>
          </c:tx>
          <c:spPr>
            <a:solidFill>
              <a:schemeClr val="accent3"/>
            </a:solidFill>
            <a:ln>
              <a:noFill/>
            </a:ln>
            <a:effectLst/>
          </c:spPr>
          <c:invertIfNegative val="0"/>
          <c:cat>
            <c:strRef>
              <c:f>Sheet1!$A$2</c:f>
              <c:strCache>
                <c:ptCount val="1"/>
                <c:pt idx="0">
                  <c:v>Regulators</c:v>
                </c:pt>
              </c:strCache>
            </c:strRef>
          </c:cat>
          <c:val>
            <c:numRef>
              <c:f>Sheet1!$D$2</c:f>
              <c:numCache>
                <c:formatCode>0.00%</c:formatCode>
                <c:ptCount val="1"/>
                <c:pt idx="0">
                  <c:v>8.1600000000000006E-2</c:v>
                </c:pt>
              </c:numCache>
            </c:numRef>
          </c:val>
          <c:extLst>
            <c:ext xmlns:c16="http://schemas.microsoft.com/office/drawing/2014/chart" uri="{C3380CC4-5D6E-409C-BE32-E72D297353CC}">
              <c16:uniqueId val="{00000002-0DB0-4D54-9BE2-D108652E22F2}"/>
            </c:ext>
          </c:extLst>
        </c:ser>
        <c:ser>
          <c:idx val="3"/>
          <c:order val="3"/>
          <c:tx>
            <c:strRef>
              <c:f>Sheet1!$E$1</c:f>
              <c:strCache>
                <c:ptCount val="1"/>
                <c:pt idx="0">
                  <c:v>More user friendly process</c:v>
                </c:pt>
              </c:strCache>
            </c:strRef>
          </c:tx>
          <c:spPr>
            <a:solidFill>
              <a:schemeClr val="accent4"/>
            </a:solidFill>
            <a:ln>
              <a:noFill/>
            </a:ln>
            <a:effectLst/>
          </c:spPr>
          <c:invertIfNegative val="0"/>
          <c:cat>
            <c:strRef>
              <c:f>Sheet1!$A$2</c:f>
              <c:strCache>
                <c:ptCount val="1"/>
                <c:pt idx="0">
                  <c:v>Regulators</c:v>
                </c:pt>
              </c:strCache>
            </c:strRef>
          </c:cat>
          <c:val>
            <c:numRef>
              <c:f>Sheet1!$E$2</c:f>
              <c:numCache>
                <c:formatCode>0.00%</c:formatCode>
                <c:ptCount val="1"/>
                <c:pt idx="0">
                  <c:v>0.13270000000000001</c:v>
                </c:pt>
              </c:numCache>
            </c:numRef>
          </c:val>
          <c:extLst>
            <c:ext xmlns:c16="http://schemas.microsoft.com/office/drawing/2014/chart" uri="{C3380CC4-5D6E-409C-BE32-E72D297353CC}">
              <c16:uniqueId val="{00000003-0DB0-4D54-9BE2-D108652E22F2}"/>
            </c:ext>
          </c:extLst>
        </c:ser>
        <c:ser>
          <c:idx val="4"/>
          <c:order val="4"/>
          <c:tx>
            <c:strRef>
              <c:f>Sheet1!$F$1</c:f>
              <c:strCache>
                <c:ptCount val="1"/>
                <c:pt idx="0">
                  <c:v>Offer increased confidentiality protection from damages</c:v>
                </c:pt>
              </c:strCache>
            </c:strRef>
          </c:tx>
          <c:spPr>
            <a:solidFill>
              <a:schemeClr val="accent5"/>
            </a:solidFill>
            <a:ln>
              <a:noFill/>
            </a:ln>
            <a:effectLst/>
          </c:spPr>
          <c:invertIfNegative val="0"/>
          <c:cat>
            <c:strRef>
              <c:f>Sheet1!$A$2</c:f>
              <c:strCache>
                <c:ptCount val="1"/>
                <c:pt idx="0">
                  <c:v>Regulators</c:v>
                </c:pt>
              </c:strCache>
            </c:strRef>
          </c:cat>
          <c:val>
            <c:numRef>
              <c:f>Sheet1!$F$2</c:f>
              <c:numCache>
                <c:formatCode>0.00%</c:formatCode>
                <c:ptCount val="1"/>
                <c:pt idx="0">
                  <c:v>0.13270000000000001</c:v>
                </c:pt>
              </c:numCache>
            </c:numRef>
          </c:val>
          <c:extLst>
            <c:ext xmlns:c16="http://schemas.microsoft.com/office/drawing/2014/chart" uri="{C3380CC4-5D6E-409C-BE32-E72D297353CC}">
              <c16:uniqueId val="{00000006-0DB0-4D54-9BE2-D108652E22F2}"/>
            </c:ext>
          </c:extLst>
        </c:ser>
        <c:ser>
          <c:idx val="5"/>
          <c:order val="5"/>
          <c:tx>
            <c:strRef>
              <c:f>Sheet1!$G$1</c:f>
              <c:strCache>
                <c:ptCount val="1"/>
                <c:pt idx="0">
                  <c:v>Criminal liability</c:v>
                </c:pt>
              </c:strCache>
            </c:strRef>
          </c:tx>
          <c:spPr>
            <a:solidFill>
              <a:schemeClr val="accent6"/>
            </a:solidFill>
            <a:ln>
              <a:noFill/>
            </a:ln>
            <a:effectLst/>
          </c:spPr>
          <c:invertIfNegative val="0"/>
          <c:cat>
            <c:strRef>
              <c:f>Sheet1!$A$2</c:f>
              <c:strCache>
                <c:ptCount val="1"/>
                <c:pt idx="0">
                  <c:v>Regulators</c:v>
                </c:pt>
              </c:strCache>
            </c:strRef>
          </c:cat>
          <c:val>
            <c:numRef>
              <c:f>Sheet1!$G$2</c:f>
              <c:numCache>
                <c:formatCode>0.00%</c:formatCode>
                <c:ptCount val="1"/>
                <c:pt idx="0">
                  <c:v>0.15310000000000001</c:v>
                </c:pt>
              </c:numCache>
            </c:numRef>
          </c:val>
          <c:extLst>
            <c:ext xmlns:c16="http://schemas.microsoft.com/office/drawing/2014/chart" uri="{C3380CC4-5D6E-409C-BE32-E72D297353CC}">
              <c16:uniqueId val="{00000008-0DB0-4D54-9BE2-D108652E22F2}"/>
            </c:ext>
          </c:extLst>
        </c:ser>
        <c:ser>
          <c:idx val="6"/>
          <c:order val="6"/>
          <c:tx>
            <c:strRef>
              <c:f>Sheet1!$H$1</c:f>
              <c:strCache>
                <c:ptCount val="1"/>
                <c:pt idx="0">
                  <c:v>Protection from damages awards</c:v>
                </c:pt>
              </c:strCache>
            </c:strRef>
          </c:tx>
          <c:spPr>
            <a:solidFill>
              <a:schemeClr val="accent1">
                <a:lumMod val="60000"/>
              </a:schemeClr>
            </a:solidFill>
            <a:ln>
              <a:noFill/>
            </a:ln>
            <a:effectLst/>
          </c:spPr>
          <c:invertIfNegative val="0"/>
          <c:cat>
            <c:strRef>
              <c:f>Sheet1!$A$2</c:f>
              <c:strCache>
                <c:ptCount val="1"/>
                <c:pt idx="0">
                  <c:v>Regulators</c:v>
                </c:pt>
              </c:strCache>
            </c:strRef>
          </c:cat>
          <c:val>
            <c:numRef>
              <c:f>Sheet1!$H$2</c:f>
              <c:numCache>
                <c:formatCode>0.00%</c:formatCode>
                <c:ptCount val="1"/>
                <c:pt idx="0">
                  <c:v>0.21429999999999999</c:v>
                </c:pt>
              </c:numCache>
            </c:numRef>
          </c:val>
          <c:extLst>
            <c:ext xmlns:c16="http://schemas.microsoft.com/office/drawing/2014/chart" uri="{C3380CC4-5D6E-409C-BE32-E72D297353CC}">
              <c16:uniqueId val="{00000000-A486-4169-AFF3-D05C3A607969}"/>
            </c:ext>
          </c:extLst>
        </c:ser>
        <c:ser>
          <c:idx val="7"/>
          <c:order val="7"/>
          <c:tx>
            <c:strRef>
              <c:f>Sheet1!$I$1</c:f>
              <c:strCache>
                <c:ptCount val="1"/>
                <c:pt idx="0">
                  <c:v>Increased frequency of ex officio investigations</c:v>
                </c:pt>
              </c:strCache>
            </c:strRef>
          </c:tx>
          <c:spPr>
            <a:solidFill>
              <a:schemeClr val="accent2">
                <a:lumMod val="60000"/>
              </a:schemeClr>
            </a:solidFill>
            <a:ln>
              <a:noFill/>
            </a:ln>
            <a:effectLst/>
          </c:spPr>
          <c:invertIfNegative val="0"/>
          <c:cat>
            <c:strRef>
              <c:f>Sheet1!$A$2</c:f>
              <c:strCache>
                <c:ptCount val="1"/>
                <c:pt idx="0">
                  <c:v>Regulators</c:v>
                </c:pt>
              </c:strCache>
            </c:strRef>
          </c:cat>
          <c:val>
            <c:numRef>
              <c:f>Sheet1!$I$2</c:f>
              <c:numCache>
                <c:formatCode>0.00%</c:formatCode>
                <c:ptCount val="1"/>
                <c:pt idx="0">
                  <c:v>0.23469999999999999</c:v>
                </c:pt>
              </c:numCache>
            </c:numRef>
          </c:val>
          <c:extLst>
            <c:ext xmlns:c16="http://schemas.microsoft.com/office/drawing/2014/chart" uri="{C3380CC4-5D6E-409C-BE32-E72D297353CC}">
              <c16:uniqueId val="{00000002-A486-4169-AFF3-D05C3A607969}"/>
            </c:ext>
          </c:extLst>
        </c:ser>
        <c:dLbls>
          <c:showLegendKey val="0"/>
          <c:showVal val="0"/>
          <c:showCatName val="0"/>
          <c:showSerName val="0"/>
          <c:showPercent val="0"/>
          <c:showBubbleSize val="0"/>
        </c:dLbls>
        <c:gapWidth val="80"/>
        <c:axId val="729972880"/>
        <c:axId val="729971568"/>
      </c:barChart>
      <c:catAx>
        <c:axId val="729972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729971568"/>
        <c:crosses val="autoZero"/>
        <c:auto val="1"/>
        <c:lblAlgn val="ctr"/>
        <c:lblOffset val="100"/>
        <c:noMultiLvlLbl val="0"/>
      </c:catAx>
      <c:valAx>
        <c:axId val="7299715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9972880"/>
        <c:crosses val="autoZero"/>
        <c:crossBetween val="between"/>
      </c:valAx>
      <c:spPr>
        <a:noFill/>
        <a:ln>
          <a:noFill/>
        </a:ln>
        <a:effectLst/>
      </c:spPr>
    </c:plotArea>
    <c:legend>
      <c:legendPos val="l"/>
      <c:legendEntry>
        <c:idx val="3"/>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4"/>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6"/>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9.2592592592592587E-3"/>
          <c:y val="8.6085958005249347E-2"/>
          <c:w val="0.30712999416739573"/>
          <c:h val="0.8660225284339456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Criminal liability</c:v>
                </c:pt>
              </c:strCache>
            </c:strRef>
          </c:tx>
          <c:spPr>
            <a:solidFill>
              <a:schemeClr val="accent1"/>
            </a:solidFill>
            <a:ln>
              <a:noFill/>
            </a:ln>
            <a:effectLst/>
          </c:spPr>
          <c:invertIfNegative val="0"/>
          <c:cat>
            <c:strRef>
              <c:f>Sheet1!$A$2</c:f>
              <c:strCache>
                <c:ptCount val="1"/>
                <c:pt idx="0">
                  <c:v>CEOs/GCs</c:v>
                </c:pt>
              </c:strCache>
            </c:strRef>
          </c:cat>
          <c:val>
            <c:numRef>
              <c:f>Sheet1!$B$2</c:f>
              <c:numCache>
                <c:formatCode>0.00%</c:formatCode>
                <c:ptCount val="1"/>
                <c:pt idx="0">
                  <c:v>2.5000000000000001E-2</c:v>
                </c:pt>
              </c:numCache>
            </c:numRef>
          </c:val>
          <c:extLst>
            <c:ext xmlns:c16="http://schemas.microsoft.com/office/drawing/2014/chart" uri="{C3380CC4-5D6E-409C-BE32-E72D297353CC}">
              <c16:uniqueId val="{00000000-8EA8-4E56-92EE-B6660C21F6DA}"/>
            </c:ext>
          </c:extLst>
        </c:ser>
        <c:ser>
          <c:idx val="1"/>
          <c:order val="1"/>
          <c:tx>
            <c:strRef>
              <c:f>Sheet1!$C$1</c:f>
              <c:strCache>
                <c:ptCount val="1"/>
                <c:pt idx="0">
                  <c:v>Reduce fine reduction for leniency</c:v>
                </c:pt>
              </c:strCache>
            </c:strRef>
          </c:tx>
          <c:spPr>
            <a:solidFill>
              <a:schemeClr val="accent2"/>
            </a:solidFill>
            <a:ln>
              <a:noFill/>
            </a:ln>
            <a:effectLst/>
          </c:spPr>
          <c:invertIfNegative val="0"/>
          <c:cat>
            <c:strRef>
              <c:f>Sheet1!$A$2</c:f>
              <c:strCache>
                <c:ptCount val="1"/>
                <c:pt idx="0">
                  <c:v>CEOs/GCs</c:v>
                </c:pt>
              </c:strCache>
            </c:strRef>
          </c:cat>
          <c:val>
            <c:numRef>
              <c:f>Sheet1!$C$2</c:f>
              <c:numCache>
                <c:formatCode>0.00%</c:formatCode>
                <c:ptCount val="1"/>
                <c:pt idx="0">
                  <c:v>2.5000000000000001E-2</c:v>
                </c:pt>
              </c:numCache>
            </c:numRef>
          </c:val>
          <c:extLst>
            <c:ext xmlns:c16="http://schemas.microsoft.com/office/drawing/2014/chart" uri="{C3380CC4-5D6E-409C-BE32-E72D297353CC}">
              <c16:uniqueId val="{00000001-8EA8-4E56-92EE-B6660C21F6DA}"/>
            </c:ext>
          </c:extLst>
        </c:ser>
        <c:ser>
          <c:idx val="2"/>
          <c:order val="2"/>
          <c:tx>
            <c:strRef>
              <c:f>Sheet1!$D$1</c:f>
              <c:strCache>
                <c:ptCount val="1"/>
                <c:pt idx="0">
                  <c:v>Increased frequency of ex officio investigations</c:v>
                </c:pt>
              </c:strCache>
            </c:strRef>
          </c:tx>
          <c:spPr>
            <a:solidFill>
              <a:schemeClr val="accent3"/>
            </a:solidFill>
            <a:ln>
              <a:noFill/>
            </a:ln>
            <a:effectLst/>
          </c:spPr>
          <c:invertIfNegative val="0"/>
          <c:cat>
            <c:strRef>
              <c:f>Sheet1!$A$2</c:f>
              <c:strCache>
                <c:ptCount val="1"/>
                <c:pt idx="0">
                  <c:v>CEOs/GCs</c:v>
                </c:pt>
              </c:strCache>
            </c:strRef>
          </c:cat>
          <c:val>
            <c:numRef>
              <c:f>Sheet1!$D$2</c:f>
              <c:numCache>
                <c:formatCode>0.00%</c:formatCode>
                <c:ptCount val="1"/>
                <c:pt idx="0">
                  <c:v>0.05</c:v>
                </c:pt>
              </c:numCache>
            </c:numRef>
          </c:val>
          <c:extLst>
            <c:ext xmlns:c16="http://schemas.microsoft.com/office/drawing/2014/chart" uri="{C3380CC4-5D6E-409C-BE32-E72D297353CC}">
              <c16:uniqueId val="{00000002-8EA8-4E56-92EE-B6660C21F6DA}"/>
            </c:ext>
          </c:extLst>
        </c:ser>
        <c:ser>
          <c:idx val="3"/>
          <c:order val="3"/>
          <c:tx>
            <c:strRef>
              <c:f>Sheet1!$E$1</c:f>
              <c:strCache>
                <c:ptCount val="1"/>
                <c:pt idx="0">
                  <c:v>Other</c:v>
                </c:pt>
              </c:strCache>
            </c:strRef>
          </c:tx>
          <c:spPr>
            <a:solidFill>
              <a:schemeClr val="accent4"/>
            </a:solidFill>
            <a:ln>
              <a:noFill/>
            </a:ln>
            <a:effectLst/>
          </c:spPr>
          <c:invertIfNegative val="0"/>
          <c:cat>
            <c:strRef>
              <c:f>Sheet1!$A$2</c:f>
              <c:strCache>
                <c:ptCount val="1"/>
                <c:pt idx="0">
                  <c:v>CEOs/GCs</c:v>
                </c:pt>
              </c:strCache>
            </c:strRef>
          </c:cat>
          <c:val>
            <c:numRef>
              <c:f>Sheet1!$E$2</c:f>
              <c:numCache>
                <c:formatCode>0.00%</c:formatCode>
                <c:ptCount val="1"/>
                <c:pt idx="0">
                  <c:v>0.05</c:v>
                </c:pt>
              </c:numCache>
            </c:numRef>
          </c:val>
          <c:extLst>
            <c:ext xmlns:c16="http://schemas.microsoft.com/office/drawing/2014/chart" uri="{C3380CC4-5D6E-409C-BE32-E72D297353CC}">
              <c16:uniqueId val="{00000003-8EA8-4E56-92EE-B6660C21F6DA}"/>
            </c:ext>
          </c:extLst>
        </c:ser>
        <c:ser>
          <c:idx val="4"/>
          <c:order val="4"/>
          <c:tx>
            <c:strRef>
              <c:f>Sheet1!$F$1</c:f>
              <c:strCache>
                <c:ptCount val="1"/>
                <c:pt idx="0">
                  <c:v>Offer increased confidentiality protection from damages</c:v>
                </c:pt>
              </c:strCache>
            </c:strRef>
          </c:tx>
          <c:spPr>
            <a:solidFill>
              <a:schemeClr val="accent5"/>
            </a:solidFill>
            <a:ln>
              <a:noFill/>
            </a:ln>
            <a:effectLst/>
          </c:spPr>
          <c:invertIfNegative val="0"/>
          <c:cat>
            <c:strRef>
              <c:f>Sheet1!$A$2</c:f>
              <c:strCache>
                <c:ptCount val="1"/>
                <c:pt idx="0">
                  <c:v>CEOs/GCs</c:v>
                </c:pt>
              </c:strCache>
            </c:strRef>
          </c:cat>
          <c:val>
            <c:numRef>
              <c:f>Sheet1!$F$2</c:f>
              <c:numCache>
                <c:formatCode>0.00%</c:formatCode>
                <c:ptCount val="1"/>
                <c:pt idx="0">
                  <c:v>0.15</c:v>
                </c:pt>
              </c:numCache>
            </c:numRef>
          </c:val>
          <c:extLst>
            <c:ext xmlns:c16="http://schemas.microsoft.com/office/drawing/2014/chart" uri="{C3380CC4-5D6E-409C-BE32-E72D297353CC}">
              <c16:uniqueId val="{00000004-8EA8-4E56-92EE-B6660C21F6DA}"/>
            </c:ext>
          </c:extLst>
        </c:ser>
        <c:ser>
          <c:idx val="5"/>
          <c:order val="5"/>
          <c:tx>
            <c:strRef>
              <c:f>Sheet1!$G$1</c:f>
              <c:strCache>
                <c:ptCount val="1"/>
                <c:pt idx="0">
                  <c:v>Additional fine reductions</c:v>
                </c:pt>
              </c:strCache>
            </c:strRef>
          </c:tx>
          <c:spPr>
            <a:solidFill>
              <a:schemeClr val="accent6"/>
            </a:solidFill>
            <a:ln>
              <a:noFill/>
            </a:ln>
            <a:effectLst/>
          </c:spPr>
          <c:invertIfNegative val="0"/>
          <c:cat>
            <c:strRef>
              <c:f>Sheet1!$A$2</c:f>
              <c:strCache>
                <c:ptCount val="1"/>
                <c:pt idx="0">
                  <c:v>CEOs/GCs</c:v>
                </c:pt>
              </c:strCache>
            </c:strRef>
          </c:cat>
          <c:val>
            <c:numRef>
              <c:f>Sheet1!$G$2</c:f>
              <c:numCache>
                <c:formatCode>0.00%</c:formatCode>
                <c:ptCount val="1"/>
                <c:pt idx="0">
                  <c:v>0.17499999999999999</c:v>
                </c:pt>
              </c:numCache>
            </c:numRef>
          </c:val>
          <c:extLst>
            <c:ext xmlns:c16="http://schemas.microsoft.com/office/drawing/2014/chart" uri="{C3380CC4-5D6E-409C-BE32-E72D297353CC}">
              <c16:uniqueId val="{00000005-8EA8-4E56-92EE-B6660C21F6DA}"/>
            </c:ext>
          </c:extLst>
        </c:ser>
        <c:ser>
          <c:idx val="6"/>
          <c:order val="6"/>
          <c:tx>
            <c:strRef>
              <c:f>Sheet1!$H$1</c:f>
              <c:strCache>
                <c:ptCount val="1"/>
                <c:pt idx="0">
                  <c:v>More user friendly process</c:v>
                </c:pt>
              </c:strCache>
            </c:strRef>
          </c:tx>
          <c:spPr>
            <a:solidFill>
              <a:schemeClr val="accent1">
                <a:lumMod val="60000"/>
              </a:schemeClr>
            </a:solidFill>
            <a:ln>
              <a:noFill/>
            </a:ln>
            <a:effectLst/>
          </c:spPr>
          <c:invertIfNegative val="0"/>
          <c:cat>
            <c:strRef>
              <c:f>Sheet1!$A$2</c:f>
              <c:strCache>
                <c:ptCount val="1"/>
                <c:pt idx="0">
                  <c:v>CEOs/GCs</c:v>
                </c:pt>
              </c:strCache>
            </c:strRef>
          </c:cat>
          <c:val>
            <c:numRef>
              <c:f>Sheet1!$H$2</c:f>
              <c:numCache>
                <c:formatCode>0.00%</c:formatCode>
                <c:ptCount val="1"/>
                <c:pt idx="0">
                  <c:v>0.25</c:v>
                </c:pt>
              </c:numCache>
            </c:numRef>
          </c:val>
          <c:extLst>
            <c:ext xmlns:c16="http://schemas.microsoft.com/office/drawing/2014/chart" uri="{C3380CC4-5D6E-409C-BE32-E72D297353CC}">
              <c16:uniqueId val="{00000000-66AF-4870-8047-291E0A5E5125}"/>
            </c:ext>
          </c:extLst>
        </c:ser>
        <c:ser>
          <c:idx val="7"/>
          <c:order val="7"/>
          <c:tx>
            <c:strRef>
              <c:f>Sheet1!$I$1</c:f>
              <c:strCache>
                <c:ptCount val="1"/>
                <c:pt idx="0">
                  <c:v>Protection from damages awards</c:v>
                </c:pt>
              </c:strCache>
            </c:strRef>
          </c:tx>
          <c:spPr>
            <a:solidFill>
              <a:schemeClr val="accent2">
                <a:lumMod val="60000"/>
              </a:schemeClr>
            </a:solidFill>
            <a:ln>
              <a:noFill/>
            </a:ln>
            <a:effectLst/>
          </c:spPr>
          <c:invertIfNegative val="0"/>
          <c:cat>
            <c:strRef>
              <c:f>Sheet1!$A$2</c:f>
              <c:strCache>
                <c:ptCount val="1"/>
                <c:pt idx="0">
                  <c:v>CEOs/GCs</c:v>
                </c:pt>
              </c:strCache>
            </c:strRef>
          </c:cat>
          <c:val>
            <c:numRef>
              <c:f>Sheet1!$I$2</c:f>
              <c:numCache>
                <c:formatCode>0.00%</c:formatCode>
                <c:ptCount val="1"/>
                <c:pt idx="0">
                  <c:v>0.27500000000000002</c:v>
                </c:pt>
              </c:numCache>
            </c:numRef>
          </c:val>
          <c:extLst>
            <c:ext xmlns:c16="http://schemas.microsoft.com/office/drawing/2014/chart" uri="{C3380CC4-5D6E-409C-BE32-E72D297353CC}">
              <c16:uniqueId val="{00000001-66AF-4870-8047-291E0A5E5125}"/>
            </c:ext>
          </c:extLst>
        </c:ser>
        <c:dLbls>
          <c:showLegendKey val="0"/>
          <c:showVal val="0"/>
          <c:showCatName val="0"/>
          <c:showSerName val="0"/>
          <c:showPercent val="0"/>
          <c:showBubbleSize val="0"/>
        </c:dLbls>
        <c:gapWidth val="80"/>
        <c:axId val="729972880"/>
        <c:axId val="729971568"/>
      </c:barChart>
      <c:catAx>
        <c:axId val="729972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729971568"/>
        <c:crosses val="autoZero"/>
        <c:auto val="1"/>
        <c:lblAlgn val="ctr"/>
        <c:lblOffset val="100"/>
        <c:noMultiLvlLbl val="0"/>
      </c:catAx>
      <c:valAx>
        <c:axId val="7299715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9972880"/>
        <c:crosses val="autoZero"/>
        <c:crossBetween val="between"/>
      </c:valAx>
      <c:spPr>
        <a:noFill/>
        <a:ln>
          <a:noFill/>
        </a:ln>
        <a:effectLst/>
      </c:spPr>
    </c:plotArea>
    <c:legend>
      <c:legendPos val="l"/>
      <c:legendEntry>
        <c:idx val="4"/>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5"/>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7"/>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9.2592592592592587E-3"/>
          <c:y val="8.3711723534558191E-2"/>
          <c:w val="0.30707446291435792"/>
          <c:h val="0.8438613435039370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Other</c:v>
                </c:pt>
              </c:strCache>
            </c:strRef>
          </c:tx>
          <c:spPr>
            <a:solidFill>
              <a:schemeClr val="accent1"/>
            </a:solidFill>
            <a:ln>
              <a:noFill/>
            </a:ln>
            <a:effectLst/>
          </c:spPr>
          <c:invertIfNegative val="0"/>
          <c:cat>
            <c:strRef>
              <c:f>Sheet1!$A$2</c:f>
              <c:strCache>
                <c:ptCount val="1"/>
                <c:pt idx="0">
                  <c:v>Practitioners</c:v>
                </c:pt>
              </c:strCache>
            </c:strRef>
          </c:cat>
          <c:val>
            <c:numRef>
              <c:f>Sheet1!$B$2</c:f>
              <c:numCache>
                <c:formatCode>0.00%</c:formatCode>
                <c:ptCount val="1"/>
                <c:pt idx="0">
                  <c:v>1.7500000000000002E-2</c:v>
                </c:pt>
              </c:numCache>
            </c:numRef>
          </c:val>
          <c:extLst>
            <c:ext xmlns:c16="http://schemas.microsoft.com/office/drawing/2014/chart" uri="{C3380CC4-5D6E-409C-BE32-E72D297353CC}">
              <c16:uniqueId val="{00000000-4499-4324-9F12-4B348D9D7A3C}"/>
            </c:ext>
          </c:extLst>
        </c:ser>
        <c:ser>
          <c:idx val="1"/>
          <c:order val="1"/>
          <c:tx>
            <c:strRef>
              <c:f>Sheet1!$C$1</c:f>
              <c:strCache>
                <c:ptCount val="1"/>
                <c:pt idx="0">
                  <c:v>Increased frequency of ex officio investigations</c:v>
                </c:pt>
              </c:strCache>
            </c:strRef>
          </c:tx>
          <c:spPr>
            <a:solidFill>
              <a:schemeClr val="accent2"/>
            </a:solidFill>
            <a:ln>
              <a:noFill/>
            </a:ln>
            <a:effectLst/>
          </c:spPr>
          <c:invertIfNegative val="0"/>
          <c:cat>
            <c:strRef>
              <c:f>Sheet1!$A$2</c:f>
              <c:strCache>
                <c:ptCount val="1"/>
                <c:pt idx="0">
                  <c:v>Practitioners</c:v>
                </c:pt>
              </c:strCache>
            </c:strRef>
          </c:cat>
          <c:val>
            <c:numRef>
              <c:f>Sheet1!$C$2</c:f>
              <c:numCache>
                <c:formatCode>0.00%</c:formatCode>
                <c:ptCount val="1"/>
                <c:pt idx="0">
                  <c:v>0.12280000000000001</c:v>
                </c:pt>
              </c:numCache>
            </c:numRef>
          </c:val>
          <c:extLst>
            <c:ext xmlns:c16="http://schemas.microsoft.com/office/drawing/2014/chart" uri="{C3380CC4-5D6E-409C-BE32-E72D297353CC}">
              <c16:uniqueId val="{00000001-4499-4324-9F12-4B348D9D7A3C}"/>
            </c:ext>
          </c:extLst>
        </c:ser>
        <c:ser>
          <c:idx val="2"/>
          <c:order val="2"/>
          <c:tx>
            <c:strRef>
              <c:f>Sheet1!$D$1</c:f>
              <c:strCache>
                <c:ptCount val="1"/>
                <c:pt idx="0">
                  <c:v>Additional fine reductions</c:v>
                </c:pt>
              </c:strCache>
            </c:strRef>
          </c:tx>
          <c:spPr>
            <a:solidFill>
              <a:schemeClr val="accent3"/>
            </a:solidFill>
            <a:ln>
              <a:noFill/>
            </a:ln>
            <a:effectLst/>
          </c:spPr>
          <c:invertIfNegative val="0"/>
          <c:cat>
            <c:strRef>
              <c:f>Sheet1!$A$2</c:f>
              <c:strCache>
                <c:ptCount val="1"/>
                <c:pt idx="0">
                  <c:v>Practitioners</c:v>
                </c:pt>
              </c:strCache>
            </c:strRef>
          </c:cat>
          <c:val>
            <c:numRef>
              <c:f>Sheet1!$D$2</c:f>
              <c:numCache>
                <c:formatCode>0.00%</c:formatCode>
                <c:ptCount val="1"/>
                <c:pt idx="0">
                  <c:v>0.13159999999999999</c:v>
                </c:pt>
              </c:numCache>
            </c:numRef>
          </c:val>
          <c:extLst>
            <c:ext xmlns:c16="http://schemas.microsoft.com/office/drawing/2014/chart" uri="{C3380CC4-5D6E-409C-BE32-E72D297353CC}">
              <c16:uniqueId val="{00000002-4499-4324-9F12-4B348D9D7A3C}"/>
            </c:ext>
          </c:extLst>
        </c:ser>
        <c:ser>
          <c:idx val="3"/>
          <c:order val="3"/>
          <c:tx>
            <c:strRef>
              <c:f>Sheet1!$E$1</c:f>
              <c:strCache>
                <c:ptCount val="1"/>
                <c:pt idx="0">
                  <c:v>Criminal liability</c:v>
                </c:pt>
              </c:strCache>
            </c:strRef>
          </c:tx>
          <c:spPr>
            <a:solidFill>
              <a:schemeClr val="accent4"/>
            </a:solidFill>
            <a:ln>
              <a:noFill/>
            </a:ln>
            <a:effectLst/>
          </c:spPr>
          <c:invertIfNegative val="0"/>
          <c:cat>
            <c:strRef>
              <c:f>Sheet1!$A$2</c:f>
              <c:strCache>
                <c:ptCount val="1"/>
                <c:pt idx="0">
                  <c:v>Practitioners</c:v>
                </c:pt>
              </c:strCache>
            </c:strRef>
          </c:cat>
          <c:val>
            <c:numRef>
              <c:f>Sheet1!$E$2</c:f>
              <c:numCache>
                <c:formatCode>0.00%</c:formatCode>
                <c:ptCount val="1"/>
                <c:pt idx="0">
                  <c:v>0.13159999999999999</c:v>
                </c:pt>
              </c:numCache>
            </c:numRef>
          </c:val>
          <c:extLst>
            <c:ext xmlns:c16="http://schemas.microsoft.com/office/drawing/2014/chart" uri="{C3380CC4-5D6E-409C-BE32-E72D297353CC}">
              <c16:uniqueId val="{00000003-4499-4324-9F12-4B348D9D7A3C}"/>
            </c:ext>
          </c:extLst>
        </c:ser>
        <c:ser>
          <c:idx val="4"/>
          <c:order val="4"/>
          <c:tx>
            <c:strRef>
              <c:f>Sheet1!$F$1</c:f>
              <c:strCache>
                <c:ptCount val="1"/>
                <c:pt idx="0">
                  <c:v>Offer increased confidentiality protection from damages</c:v>
                </c:pt>
              </c:strCache>
            </c:strRef>
          </c:tx>
          <c:spPr>
            <a:solidFill>
              <a:schemeClr val="accent5"/>
            </a:solidFill>
            <a:ln>
              <a:noFill/>
            </a:ln>
            <a:effectLst/>
          </c:spPr>
          <c:invertIfNegative val="0"/>
          <c:cat>
            <c:strRef>
              <c:f>Sheet1!$A$2</c:f>
              <c:strCache>
                <c:ptCount val="1"/>
                <c:pt idx="0">
                  <c:v>Practitioners</c:v>
                </c:pt>
              </c:strCache>
            </c:strRef>
          </c:cat>
          <c:val>
            <c:numRef>
              <c:f>Sheet1!$F$2</c:f>
              <c:numCache>
                <c:formatCode>0.00%</c:formatCode>
                <c:ptCount val="1"/>
                <c:pt idx="0">
                  <c:v>0.16669999999999999</c:v>
                </c:pt>
              </c:numCache>
            </c:numRef>
          </c:val>
          <c:extLst>
            <c:ext xmlns:c16="http://schemas.microsoft.com/office/drawing/2014/chart" uri="{C3380CC4-5D6E-409C-BE32-E72D297353CC}">
              <c16:uniqueId val="{00000004-4499-4324-9F12-4B348D9D7A3C}"/>
            </c:ext>
          </c:extLst>
        </c:ser>
        <c:ser>
          <c:idx val="5"/>
          <c:order val="5"/>
          <c:tx>
            <c:strRef>
              <c:f>Sheet1!$G$1</c:f>
              <c:strCache>
                <c:ptCount val="1"/>
                <c:pt idx="0">
                  <c:v>More user friendly process</c:v>
                </c:pt>
              </c:strCache>
            </c:strRef>
          </c:tx>
          <c:spPr>
            <a:solidFill>
              <a:schemeClr val="accent6"/>
            </a:solidFill>
            <a:ln>
              <a:noFill/>
            </a:ln>
            <a:effectLst/>
          </c:spPr>
          <c:invertIfNegative val="0"/>
          <c:cat>
            <c:strRef>
              <c:f>Sheet1!$A$2</c:f>
              <c:strCache>
                <c:ptCount val="1"/>
                <c:pt idx="0">
                  <c:v>Practitioners</c:v>
                </c:pt>
              </c:strCache>
            </c:strRef>
          </c:cat>
          <c:val>
            <c:numRef>
              <c:f>Sheet1!$G$2</c:f>
              <c:numCache>
                <c:formatCode>0.00%</c:formatCode>
                <c:ptCount val="1"/>
                <c:pt idx="0">
                  <c:v>0.16669999999999999</c:v>
                </c:pt>
              </c:numCache>
            </c:numRef>
          </c:val>
          <c:extLst>
            <c:ext xmlns:c16="http://schemas.microsoft.com/office/drawing/2014/chart" uri="{C3380CC4-5D6E-409C-BE32-E72D297353CC}">
              <c16:uniqueId val="{00000005-4499-4324-9F12-4B348D9D7A3C}"/>
            </c:ext>
          </c:extLst>
        </c:ser>
        <c:ser>
          <c:idx val="6"/>
          <c:order val="6"/>
          <c:tx>
            <c:strRef>
              <c:f>Sheet1!$H$1</c:f>
              <c:strCache>
                <c:ptCount val="1"/>
                <c:pt idx="0">
                  <c:v>Protection from damages awards</c:v>
                </c:pt>
              </c:strCache>
            </c:strRef>
          </c:tx>
          <c:spPr>
            <a:solidFill>
              <a:schemeClr val="accent1">
                <a:lumMod val="60000"/>
              </a:schemeClr>
            </a:solidFill>
            <a:ln>
              <a:noFill/>
            </a:ln>
            <a:effectLst/>
          </c:spPr>
          <c:invertIfNegative val="0"/>
          <c:cat>
            <c:strRef>
              <c:f>Sheet1!$A$2</c:f>
              <c:strCache>
                <c:ptCount val="1"/>
                <c:pt idx="0">
                  <c:v>Practitioners</c:v>
                </c:pt>
              </c:strCache>
            </c:strRef>
          </c:cat>
          <c:val>
            <c:numRef>
              <c:f>Sheet1!$H$2</c:f>
              <c:numCache>
                <c:formatCode>0.00%</c:formatCode>
                <c:ptCount val="1"/>
                <c:pt idx="0">
                  <c:v>0.26319999999999999</c:v>
                </c:pt>
              </c:numCache>
            </c:numRef>
          </c:val>
          <c:extLst>
            <c:ext xmlns:c16="http://schemas.microsoft.com/office/drawing/2014/chart" uri="{C3380CC4-5D6E-409C-BE32-E72D297353CC}">
              <c16:uniqueId val="{00000000-B371-48A7-89FC-BD04D597F373}"/>
            </c:ext>
          </c:extLst>
        </c:ser>
        <c:dLbls>
          <c:showLegendKey val="0"/>
          <c:showVal val="0"/>
          <c:showCatName val="0"/>
          <c:showSerName val="0"/>
          <c:showPercent val="0"/>
          <c:showBubbleSize val="0"/>
        </c:dLbls>
        <c:gapWidth val="80"/>
        <c:axId val="729972880"/>
        <c:axId val="729971568"/>
      </c:barChart>
      <c:catAx>
        <c:axId val="729972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729971568"/>
        <c:crosses val="autoZero"/>
        <c:auto val="1"/>
        <c:lblAlgn val="ctr"/>
        <c:lblOffset val="100"/>
        <c:noMultiLvlLbl val="0"/>
      </c:catAx>
      <c:valAx>
        <c:axId val="72997156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9972880"/>
        <c:crosses val="autoZero"/>
        <c:crossBetween val="between"/>
      </c:valAx>
      <c:spPr>
        <a:noFill/>
        <a:ln>
          <a:noFill/>
        </a:ln>
        <a:effectLst/>
      </c:spPr>
    </c:plotArea>
    <c:legend>
      <c:legendPos val="l"/>
      <c:legendEntry>
        <c:idx val="4"/>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5"/>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6"/>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6.9444444444444441E-3"/>
          <c:y val="9.0142306430446212E-2"/>
          <c:w val="0.31232839384660249"/>
          <c:h val="0.8301320538057741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smtClean="0"/>
              <a:t>Practitioners</a:t>
            </a:r>
            <a:endParaRPr lang="en-GB" dirty="0"/>
          </a:p>
        </c:rich>
      </c:tx>
      <c:layout>
        <c:manualLayout>
          <c:xMode val="edge"/>
          <c:yMode val="edge"/>
          <c:x val="0.40909476156280916"/>
          <c:y val="6.6917581250852936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9355448624477496"/>
          <c:y val="9.8402303229379248E-2"/>
          <c:w val="0.57095363079615047"/>
          <c:h val="0.79756298814926518"/>
        </c:manualLayout>
      </c:layout>
      <c:barChart>
        <c:barDir val="bar"/>
        <c:grouping val="clustered"/>
        <c:varyColors val="0"/>
        <c:ser>
          <c:idx val="0"/>
          <c:order val="0"/>
          <c:tx>
            <c:strRef>
              <c:f>Sheet1!$B$1</c:f>
              <c:strCache>
                <c:ptCount val="1"/>
                <c:pt idx="0">
                  <c:v>Uncertainty around the cartel concept</c:v>
                </c:pt>
              </c:strCache>
            </c:strRef>
          </c:tx>
          <c:spPr>
            <a:solidFill>
              <a:schemeClr val="accent1"/>
            </a:solidFill>
            <a:ln>
              <a:noFill/>
            </a:ln>
            <a:effectLst/>
          </c:spPr>
          <c:invertIfNegative val="0"/>
          <c:cat>
            <c:strRef>
              <c:f>Sheet1!$A$2</c:f>
              <c:strCache>
                <c:ptCount val="1"/>
                <c:pt idx="0">
                  <c:v>Practitioners</c:v>
                </c:pt>
              </c:strCache>
            </c:strRef>
          </c:cat>
          <c:val>
            <c:numRef>
              <c:f>Sheet1!$B$2</c:f>
              <c:numCache>
                <c:formatCode>0.00%</c:formatCode>
                <c:ptCount val="1"/>
                <c:pt idx="0">
                  <c:v>4.1700000000000001E-2</c:v>
                </c:pt>
              </c:numCache>
            </c:numRef>
          </c:val>
          <c:extLst>
            <c:ext xmlns:c16="http://schemas.microsoft.com/office/drawing/2014/chart" uri="{C3380CC4-5D6E-409C-BE32-E72D297353CC}">
              <c16:uniqueId val="{00000000-F37C-4CD4-9434-DB7127B5293C}"/>
            </c:ext>
          </c:extLst>
        </c:ser>
        <c:ser>
          <c:idx val="1"/>
          <c:order val="1"/>
          <c:tx>
            <c:strRef>
              <c:f>Sheet1!$C$1</c:f>
              <c:strCache>
                <c:ptCount val="1"/>
                <c:pt idx="0">
                  <c:v>Bad experience with the authorities</c:v>
                </c:pt>
              </c:strCache>
            </c:strRef>
          </c:tx>
          <c:spPr>
            <a:solidFill>
              <a:schemeClr val="accent2"/>
            </a:solidFill>
            <a:ln>
              <a:noFill/>
            </a:ln>
            <a:effectLst/>
          </c:spPr>
          <c:invertIfNegative val="0"/>
          <c:cat>
            <c:strRef>
              <c:f>Sheet1!$A$2</c:f>
              <c:strCache>
                <c:ptCount val="1"/>
                <c:pt idx="0">
                  <c:v>Practitioners</c:v>
                </c:pt>
              </c:strCache>
            </c:strRef>
          </c:cat>
          <c:val>
            <c:numRef>
              <c:f>Sheet1!$C$2</c:f>
              <c:numCache>
                <c:formatCode>0.00%</c:formatCode>
                <c:ptCount val="1"/>
                <c:pt idx="0">
                  <c:v>4.1700000000000001E-2</c:v>
                </c:pt>
              </c:numCache>
            </c:numRef>
          </c:val>
          <c:extLst>
            <c:ext xmlns:c16="http://schemas.microsoft.com/office/drawing/2014/chart" uri="{C3380CC4-5D6E-409C-BE32-E72D297353CC}">
              <c16:uniqueId val="{00000001-F37C-4CD4-9434-DB7127B5293C}"/>
            </c:ext>
          </c:extLst>
        </c:ser>
        <c:ser>
          <c:idx val="2"/>
          <c:order val="2"/>
          <c:tx>
            <c:strRef>
              <c:f>Sheet1!$D$1</c:f>
              <c:strCache>
                <c:ptCount val="1"/>
                <c:pt idx="0">
                  <c:v>Uncertainty regarding reductions</c:v>
                </c:pt>
              </c:strCache>
            </c:strRef>
          </c:tx>
          <c:spPr>
            <a:solidFill>
              <a:schemeClr val="accent3"/>
            </a:solidFill>
            <a:ln>
              <a:noFill/>
            </a:ln>
            <a:effectLst/>
          </c:spPr>
          <c:invertIfNegative val="0"/>
          <c:cat>
            <c:strRef>
              <c:f>Sheet1!$A$2</c:f>
              <c:strCache>
                <c:ptCount val="1"/>
                <c:pt idx="0">
                  <c:v>Practitioners</c:v>
                </c:pt>
              </c:strCache>
            </c:strRef>
          </c:cat>
          <c:val>
            <c:numRef>
              <c:f>Sheet1!$D$2</c:f>
              <c:numCache>
                <c:formatCode>0.00%</c:formatCode>
                <c:ptCount val="1"/>
                <c:pt idx="0">
                  <c:v>5.5599999999999997E-2</c:v>
                </c:pt>
              </c:numCache>
            </c:numRef>
          </c:val>
          <c:extLst>
            <c:ext xmlns:c16="http://schemas.microsoft.com/office/drawing/2014/chart" uri="{C3380CC4-5D6E-409C-BE32-E72D297353CC}">
              <c16:uniqueId val="{00000002-F37C-4CD4-9434-DB7127B5293C}"/>
            </c:ext>
          </c:extLst>
        </c:ser>
        <c:ser>
          <c:idx val="3"/>
          <c:order val="3"/>
          <c:tx>
            <c:strRef>
              <c:f>Sheet1!$E$1</c:f>
              <c:strCache>
                <c:ptCount val="1"/>
                <c:pt idx="0">
                  <c:v>Low risk of detection</c:v>
                </c:pt>
              </c:strCache>
            </c:strRef>
          </c:tx>
          <c:spPr>
            <a:solidFill>
              <a:schemeClr val="accent4"/>
            </a:solidFill>
            <a:ln>
              <a:noFill/>
            </a:ln>
            <a:effectLst/>
          </c:spPr>
          <c:invertIfNegative val="0"/>
          <c:cat>
            <c:strRef>
              <c:f>Sheet1!$A$2</c:f>
              <c:strCache>
                <c:ptCount val="1"/>
                <c:pt idx="0">
                  <c:v>Practitioners</c:v>
                </c:pt>
              </c:strCache>
            </c:strRef>
          </c:cat>
          <c:val>
            <c:numRef>
              <c:f>Sheet1!$E$2</c:f>
              <c:numCache>
                <c:formatCode>0.00%</c:formatCode>
                <c:ptCount val="1"/>
                <c:pt idx="0">
                  <c:v>8.3299999999999999E-2</c:v>
                </c:pt>
              </c:numCache>
            </c:numRef>
          </c:val>
          <c:extLst>
            <c:ext xmlns:c16="http://schemas.microsoft.com/office/drawing/2014/chart" uri="{C3380CC4-5D6E-409C-BE32-E72D297353CC}">
              <c16:uniqueId val="{00000003-F37C-4CD4-9434-DB7127B5293C}"/>
            </c:ext>
          </c:extLst>
        </c:ser>
        <c:ser>
          <c:idx val="4"/>
          <c:order val="4"/>
          <c:tx>
            <c:strRef>
              <c:f>Sheet1!$F$1</c:f>
              <c:strCache>
                <c:ptCount val="1"/>
                <c:pt idx="0">
                  <c:v>High costs involved and management time required</c:v>
                </c:pt>
              </c:strCache>
            </c:strRef>
          </c:tx>
          <c:spPr>
            <a:solidFill>
              <a:schemeClr val="accent5"/>
            </a:solidFill>
            <a:ln>
              <a:noFill/>
            </a:ln>
            <a:effectLst/>
          </c:spPr>
          <c:invertIfNegative val="0"/>
          <c:cat>
            <c:strRef>
              <c:f>Sheet1!$A$2</c:f>
              <c:strCache>
                <c:ptCount val="1"/>
                <c:pt idx="0">
                  <c:v>Practitioners</c:v>
                </c:pt>
              </c:strCache>
            </c:strRef>
          </c:cat>
          <c:val>
            <c:numRef>
              <c:f>Sheet1!$F$2</c:f>
              <c:numCache>
                <c:formatCode>0.00%</c:formatCode>
                <c:ptCount val="1"/>
                <c:pt idx="0">
                  <c:v>9.7199999999999995E-2</c:v>
                </c:pt>
              </c:numCache>
            </c:numRef>
          </c:val>
          <c:extLst>
            <c:ext xmlns:c16="http://schemas.microsoft.com/office/drawing/2014/chart" uri="{C3380CC4-5D6E-409C-BE32-E72D297353CC}">
              <c16:uniqueId val="{00000004-F37C-4CD4-9434-DB7127B5293C}"/>
            </c:ext>
          </c:extLst>
        </c:ser>
        <c:ser>
          <c:idx val="5"/>
          <c:order val="5"/>
          <c:tx>
            <c:strRef>
              <c:f>Sheet1!$G$1</c:f>
              <c:strCache>
                <c:ptCount val="1"/>
                <c:pt idx="0">
                  <c:v>Very high administrative hurdle/cooperation requirement</c:v>
                </c:pt>
              </c:strCache>
            </c:strRef>
          </c:tx>
          <c:spPr>
            <a:solidFill>
              <a:schemeClr val="accent6"/>
            </a:solidFill>
            <a:ln>
              <a:noFill/>
            </a:ln>
            <a:effectLst/>
          </c:spPr>
          <c:invertIfNegative val="0"/>
          <c:cat>
            <c:strRef>
              <c:f>Sheet1!$A$2</c:f>
              <c:strCache>
                <c:ptCount val="1"/>
                <c:pt idx="0">
                  <c:v>Practitioners</c:v>
                </c:pt>
              </c:strCache>
            </c:strRef>
          </c:cat>
          <c:val>
            <c:numRef>
              <c:f>Sheet1!$G$2</c:f>
              <c:numCache>
                <c:formatCode>0.00%</c:formatCode>
                <c:ptCount val="1"/>
                <c:pt idx="0">
                  <c:v>0.125</c:v>
                </c:pt>
              </c:numCache>
            </c:numRef>
          </c:val>
          <c:extLst>
            <c:ext xmlns:c16="http://schemas.microsoft.com/office/drawing/2014/chart" uri="{C3380CC4-5D6E-409C-BE32-E72D297353CC}">
              <c16:uniqueId val="{00000005-F37C-4CD4-9434-DB7127B5293C}"/>
            </c:ext>
          </c:extLst>
        </c:ser>
        <c:ser>
          <c:idx val="6"/>
          <c:order val="6"/>
          <c:tx>
            <c:strRef>
              <c:f>Sheet1!$H$1</c:f>
              <c:strCache>
                <c:ptCount val="1"/>
                <c:pt idx="0">
                  <c:v>Uncertainty concerning jurisdiction and risk of parallel investigations</c:v>
                </c:pt>
              </c:strCache>
            </c:strRef>
          </c:tx>
          <c:spPr>
            <a:solidFill>
              <a:schemeClr val="accent1">
                <a:lumMod val="60000"/>
              </a:schemeClr>
            </a:solidFill>
            <a:ln>
              <a:noFill/>
            </a:ln>
            <a:effectLst/>
          </c:spPr>
          <c:invertIfNegative val="0"/>
          <c:cat>
            <c:strRef>
              <c:f>Sheet1!$A$2</c:f>
              <c:strCache>
                <c:ptCount val="1"/>
                <c:pt idx="0">
                  <c:v>Practitioners</c:v>
                </c:pt>
              </c:strCache>
            </c:strRef>
          </c:cat>
          <c:val>
            <c:numRef>
              <c:f>Sheet1!$H$2</c:f>
              <c:numCache>
                <c:formatCode>0.00%</c:formatCode>
                <c:ptCount val="1"/>
                <c:pt idx="0">
                  <c:v>0.1389</c:v>
                </c:pt>
              </c:numCache>
            </c:numRef>
          </c:val>
          <c:extLst>
            <c:ext xmlns:c16="http://schemas.microsoft.com/office/drawing/2014/chart" uri="{C3380CC4-5D6E-409C-BE32-E72D297353CC}">
              <c16:uniqueId val="{00000006-F37C-4CD4-9434-DB7127B5293C}"/>
            </c:ext>
          </c:extLst>
        </c:ser>
        <c:ser>
          <c:idx val="7"/>
          <c:order val="7"/>
          <c:tx>
            <c:strRef>
              <c:f>Sheet1!$I$1</c:f>
              <c:strCache>
                <c:ptCount val="1"/>
                <c:pt idx="0">
                  <c:v>Civil damages</c:v>
                </c:pt>
              </c:strCache>
            </c:strRef>
          </c:tx>
          <c:spPr>
            <a:solidFill>
              <a:schemeClr val="accent2">
                <a:lumMod val="60000"/>
              </a:schemeClr>
            </a:solidFill>
            <a:ln>
              <a:noFill/>
            </a:ln>
            <a:effectLst/>
          </c:spPr>
          <c:invertIfNegative val="0"/>
          <c:cat>
            <c:strRef>
              <c:f>Sheet1!$A$2</c:f>
              <c:strCache>
                <c:ptCount val="1"/>
                <c:pt idx="0">
                  <c:v>Practitioners</c:v>
                </c:pt>
              </c:strCache>
            </c:strRef>
          </c:cat>
          <c:val>
            <c:numRef>
              <c:f>Sheet1!$I$2</c:f>
              <c:numCache>
                <c:formatCode>0.00%</c:formatCode>
                <c:ptCount val="1"/>
                <c:pt idx="0">
                  <c:v>0.27779999999999999</c:v>
                </c:pt>
              </c:numCache>
            </c:numRef>
          </c:val>
          <c:extLst>
            <c:ext xmlns:c16="http://schemas.microsoft.com/office/drawing/2014/chart" uri="{C3380CC4-5D6E-409C-BE32-E72D297353CC}">
              <c16:uniqueId val="{00000007-F37C-4CD4-9434-DB7127B5293C}"/>
            </c:ext>
          </c:extLst>
        </c:ser>
        <c:dLbls>
          <c:showLegendKey val="0"/>
          <c:showVal val="0"/>
          <c:showCatName val="0"/>
          <c:showSerName val="0"/>
          <c:showPercent val="0"/>
          <c:showBubbleSize val="0"/>
        </c:dLbls>
        <c:gapWidth val="80"/>
        <c:axId val="723831920"/>
        <c:axId val="723832248"/>
      </c:barChart>
      <c:catAx>
        <c:axId val="723831920"/>
        <c:scaling>
          <c:orientation val="minMax"/>
        </c:scaling>
        <c:delete val="1"/>
        <c:axPos val="l"/>
        <c:numFmt formatCode="General" sourceLinked="1"/>
        <c:majorTickMark val="none"/>
        <c:minorTickMark val="none"/>
        <c:tickLblPos val="nextTo"/>
        <c:crossAx val="723832248"/>
        <c:crosses val="autoZero"/>
        <c:auto val="1"/>
        <c:lblAlgn val="ctr"/>
        <c:lblOffset val="100"/>
        <c:noMultiLvlLbl val="0"/>
      </c:catAx>
      <c:valAx>
        <c:axId val="72383224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3831920"/>
        <c:crosses val="autoZero"/>
        <c:crossBetween val="between"/>
      </c:valAx>
      <c:spPr>
        <a:noFill/>
        <a:ln>
          <a:noFill/>
        </a:ln>
        <a:effectLst/>
      </c:spPr>
    </c:plotArea>
    <c:legend>
      <c:legendPos val="l"/>
      <c:layout>
        <c:manualLayout>
          <c:xMode val="edge"/>
          <c:yMode val="edge"/>
          <c:x val="9.2592592592592587E-3"/>
          <c:y val="0.13379459042488451"/>
          <c:w val="0.35789528045105473"/>
          <c:h val="0.7873164311115116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noProof="0" dirty="0" smtClean="0"/>
              <a:t>Regulators</a:t>
            </a:r>
            <a:endParaRPr lang="en-US" noProof="0" dirty="0"/>
          </a:p>
        </c:rich>
      </c:tx>
      <c:layout>
        <c:manualLayout>
          <c:xMode val="edge"/>
          <c:yMode val="edge"/>
          <c:x val="0.42240269258409491"/>
          <c:y val="6.6917598880631909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8530937105084084"/>
          <c:y val="0.10174820909800081"/>
          <c:w val="0.58077476426557795"/>
          <c:h val="0.75072061559975689"/>
        </c:manualLayout>
      </c:layout>
      <c:barChart>
        <c:barDir val="bar"/>
        <c:grouping val="clustered"/>
        <c:varyColors val="0"/>
        <c:ser>
          <c:idx val="0"/>
          <c:order val="0"/>
          <c:tx>
            <c:strRef>
              <c:f>Sheet1!$B$1</c:f>
              <c:strCache>
                <c:ptCount val="1"/>
                <c:pt idx="0">
                  <c:v>Perception that non-immunity applicants will not be investigated</c:v>
                </c:pt>
              </c:strCache>
            </c:strRef>
          </c:tx>
          <c:spPr>
            <a:solidFill>
              <a:schemeClr val="accent1"/>
            </a:solidFill>
            <a:ln>
              <a:noFill/>
            </a:ln>
            <a:effectLst/>
          </c:spPr>
          <c:invertIfNegative val="0"/>
          <c:cat>
            <c:strRef>
              <c:f>Sheet1!$A$2</c:f>
              <c:strCache>
                <c:ptCount val="1"/>
                <c:pt idx="0">
                  <c:v>Regulators</c:v>
                </c:pt>
              </c:strCache>
            </c:strRef>
          </c:cat>
          <c:val>
            <c:numRef>
              <c:f>Sheet1!$B$2</c:f>
              <c:numCache>
                <c:formatCode>0.00%</c:formatCode>
                <c:ptCount val="1"/>
                <c:pt idx="0">
                  <c:v>4.1700000000000001E-2</c:v>
                </c:pt>
              </c:numCache>
            </c:numRef>
          </c:val>
          <c:extLst>
            <c:ext xmlns:c16="http://schemas.microsoft.com/office/drawing/2014/chart" uri="{C3380CC4-5D6E-409C-BE32-E72D297353CC}">
              <c16:uniqueId val="{00000000-A57F-4B44-9CFC-64557DDD6862}"/>
            </c:ext>
          </c:extLst>
        </c:ser>
        <c:ser>
          <c:idx val="1"/>
          <c:order val="1"/>
          <c:tx>
            <c:strRef>
              <c:f>Sheet1!$C$1</c:f>
              <c:strCache>
                <c:ptCount val="1"/>
                <c:pt idx="0">
                  <c:v>Uncertainty concerning jurisdiction and risk of parallel investigations</c:v>
                </c:pt>
              </c:strCache>
            </c:strRef>
          </c:tx>
          <c:spPr>
            <a:solidFill>
              <a:schemeClr val="accent2"/>
            </a:solidFill>
            <a:ln>
              <a:noFill/>
            </a:ln>
            <a:effectLst/>
          </c:spPr>
          <c:invertIfNegative val="0"/>
          <c:cat>
            <c:strRef>
              <c:f>Sheet1!$A$2</c:f>
              <c:strCache>
                <c:ptCount val="1"/>
                <c:pt idx="0">
                  <c:v>Regulators</c:v>
                </c:pt>
              </c:strCache>
            </c:strRef>
          </c:cat>
          <c:val>
            <c:numRef>
              <c:f>Sheet1!$C$2</c:f>
              <c:numCache>
                <c:formatCode>0.00%</c:formatCode>
                <c:ptCount val="1"/>
                <c:pt idx="0">
                  <c:v>4.1700000000000001E-2</c:v>
                </c:pt>
              </c:numCache>
            </c:numRef>
          </c:val>
          <c:extLst>
            <c:ext xmlns:c16="http://schemas.microsoft.com/office/drawing/2014/chart" uri="{C3380CC4-5D6E-409C-BE32-E72D297353CC}">
              <c16:uniqueId val="{00000001-A57F-4B44-9CFC-64557DDD6862}"/>
            </c:ext>
          </c:extLst>
        </c:ser>
        <c:ser>
          <c:idx val="2"/>
          <c:order val="2"/>
          <c:tx>
            <c:strRef>
              <c:f>Sheet1!$D$1</c:f>
              <c:strCache>
                <c:ptCount val="1"/>
                <c:pt idx="0">
                  <c:v>High costs involved and management time required</c:v>
                </c:pt>
              </c:strCache>
            </c:strRef>
          </c:tx>
          <c:spPr>
            <a:solidFill>
              <a:schemeClr val="accent3"/>
            </a:solidFill>
            <a:ln>
              <a:noFill/>
            </a:ln>
            <a:effectLst/>
          </c:spPr>
          <c:invertIfNegative val="0"/>
          <c:cat>
            <c:strRef>
              <c:f>Sheet1!$A$2</c:f>
              <c:strCache>
                <c:ptCount val="1"/>
                <c:pt idx="0">
                  <c:v>Regulators</c:v>
                </c:pt>
              </c:strCache>
            </c:strRef>
          </c:cat>
          <c:val>
            <c:numRef>
              <c:f>Sheet1!$D$2</c:f>
              <c:numCache>
                <c:formatCode>0.00%</c:formatCode>
                <c:ptCount val="1"/>
                <c:pt idx="0">
                  <c:v>6.25E-2</c:v>
                </c:pt>
              </c:numCache>
            </c:numRef>
          </c:val>
          <c:extLst>
            <c:ext xmlns:c16="http://schemas.microsoft.com/office/drawing/2014/chart" uri="{C3380CC4-5D6E-409C-BE32-E72D297353CC}">
              <c16:uniqueId val="{00000002-A57F-4B44-9CFC-64557DDD6862}"/>
            </c:ext>
          </c:extLst>
        </c:ser>
        <c:ser>
          <c:idx val="3"/>
          <c:order val="3"/>
          <c:tx>
            <c:strRef>
              <c:f>Sheet1!$E$1</c:f>
              <c:strCache>
                <c:ptCount val="1"/>
                <c:pt idx="0">
                  <c:v>Very high administrative hurdle/cooperation requirement</c:v>
                </c:pt>
              </c:strCache>
            </c:strRef>
          </c:tx>
          <c:spPr>
            <a:solidFill>
              <a:schemeClr val="accent4"/>
            </a:solidFill>
            <a:ln>
              <a:noFill/>
            </a:ln>
            <a:effectLst/>
          </c:spPr>
          <c:invertIfNegative val="0"/>
          <c:cat>
            <c:strRef>
              <c:f>Sheet1!$A$2</c:f>
              <c:strCache>
                <c:ptCount val="1"/>
                <c:pt idx="0">
                  <c:v>Regulators</c:v>
                </c:pt>
              </c:strCache>
            </c:strRef>
          </c:cat>
          <c:val>
            <c:numRef>
              <c:f>Sheet1!$E$2</c:f>
              <c:numCache>
                <c:formatCode>0.00%</c:formatCode>
                <c:ptCount val="1"/>
                <c:pt idx="0">
                  <c:v>6.25E-2</c:v>
                </c:pt>
              </c:numCache>
            </c:numRef>
          </c:val>
          <c:extLst>
            <c:ext xmlns:c16="http://schemas.microsoft.com/office/drawing/2014/chart" uri="{C3380CC4-5D6E-409C-BE32-E72D297353CC}">
              <c16:uniqueId val="{00000003-A57F-4B44-9CFC-64557DDD6862}"/>
            </c:ext>
          </c:extLst>
        </c:ser>
        <c:ser>
          <c:idx val="4"/>
          <c:order val="4"/>
          <c:tx>
            <c:strRef>
              <c:f>Sheet1!$F$1</c:f>
              <c:strCache>
                <c:ptCount val="1"/>
                <c:pt idx="0">
                  <c:v>Bad press</c:v>
                </c:pt>
              </c:strCache>
            </c:strRef>
          </c:tx>
          <c:spPr>
            <a:solidFill>
              <a:schemeClr val="accent5"/>
            </a:solidFill>
            <a:ln>
              <a:noFill/>
            </a:ln>
            <a:effectLst/>
          </c:spPr>
          <c:invertIfNegative val="0"/>
          <c:cat>
            <c:strRef>
              <c:f>Sheet1!$A$2</c:f>
              <c:strCache>
                <c:ptCount val="1"/>
                <c:pt idx="0">
                  <c:v>Regulators</c:v>
                </c:pt>
              </c:strCache>
            </c:strRef>
          </c:cat>
          <c:val>
            <c:numRef>
              <c:f>Sheet1!$F$2</c:f>
              <c:numCache>
                <c:formatCode>0.00%</c:formatCode>
                <c:ptCount val="1"/>
                <c:pt idx="0">
                  <c:v>0.1042</c:v>
                </c:pt>
              </c:numCache>
            </c:numRef>
          </c:val>
          <c:extLst>
            <c:ext xmlns:c16="http://schemas.microsoft.com/office/drawing/2014/chart" uri="{C3380CC4-5D6E-409C-BE32-E72D297353CC}">
              <c16:uniqueId val="{00000004-A57F-4B44-9CFC-64557DDD6862}"/>
            </c:ext>
          </c:extLst>
        </c:ser>
        <c:ser>
          <c:idx val="5"/>
          <c:order val="5"/>
          <c:tx>
            <c:strRef>
              <c:f>Sheet1!$G$1</c:f>
              <c:strCache>
                <c:ptCount val="1"/>
                <c:pt idx="0">
                  <c:v>Relations with competitors</c:v>
                </c:pt>
              </c:strCache>
            </c:strRef>
          </c:tx>
          <c:spPr>
            <a:solidFill>
              <a:schemeClr val="accent6"/>
            </a:solidFill>
            <a:ln>
              <a:noFill/>
            </a:ln>
            <a:effectLst/>
          </c:spPr>
          <c:invertIfNegative val="0"/>
          <c:cat>
            <c:strRef>
              <c:f>Sheet1!$A$2</c:f>
              <c:strCache>
                <c:ptCount val="1"/>
                <c:pt idx="0">
                  <c:v>Regulators</c:v>
                </c:pt>
              </c:strCache>
            </c:strRef>
          </c:cat>
          <c:val>
            <c:numRef>
              <c:f>Sheet1!$G$2</c:f>
              <c:numCache>
                <c:formatCode>0.00%</c:formatCode>
                <c:ptCount val="1"/>
                <c:pt idx="0">
                  <c:v>0.14580000000000001</c:v>
                </c:pt>
              </c:numCache>
            </c:numRef>
          </c:val>
          <c:extLst>
            <c:ext xmlns:c16="http://schemas.microsoft.com/office/drawing/2014/chart" uri="{C3380CC4-5D6E-409C-BE32-E72D297353CC}">
              <c16:uniqueId val="{00000005-A57F-4B44-9CFC-64557DDD6862}"/>
            </c:ext>
          </c:extLst>
        </c:ser>
        <c:ser>
          <c:idx val="6"/>
          <c:order val="6"/>
          <c:tx>
            <c:strRef>
              <c:f>Sheet1!$H$1</c:f>
              <c:strCache>
                <c:ptCount val="1"/>
                <c:pt idx="0">
                  <c:v>Low risk of detection</c:v>
                </c:pt>
              </c:strCache>
            </c:strRef>
          </c:tx>
          <c:spPr>
            <a:solidFill>
              <a:schemeClr val="accent1">
                <a:lumMod val="60000"/>
              </a:schemeClr>
            </a:solidFill>
            <a:ln>
              <a:noFill/>
            </a:ln>
            <a:effectLst/>
          </c:spPr>
          <c:invertIfNegative val="0"/>
          <c:cat>
            <c:strRef>
              <c:f>Sheet1!$A$2</c:f>
              <c:strCache>
                <c:ptCount val="1"/>
                <c:pt idx="0">
                  <c:v>Regulators</c:v>
                </c:pt>
              </c:strCache>
            </c:strRef>
          </c:cat>
          <c:val>
            <c:numRef>
              <c:f>Sheet1!$H$2</c:f>
              <c:numCache>
                <c:formatCode>0.00%</c:formatCode>
                <c:ptCount val="1"/>
                <c:pt idx="0">
                  <c:v>0.22919999999999999</c:v>
                </c:pt>
              </c:numCache>
            </c:numRef>
          </c:val>
          <c:extLst>
            <c:ext xmlns:c16="http://schemas.microsoft.com/office/drawing/2014/chart" uri="{C3380CC4-5D6E-409C-BE32-E72D297353CC}">
              <c16:uniqueId val="{00000006-A57F-4B44-9CFC-64557DDD6862}"/>
            </c:ext>
          </c:extLst>
        </c:ser>
        <c:ser>
          <c:idx val="7"/>
          <c:order val="7"/>
          <c:tx>
            <c:strRef>
              <c:f>Sheet1!$I$1</c:f>
              <c:strCache>
                <c:ptCount val="1"/>
                <c:pt idx="0">
                  <c:v>Civil damages</c:v>
                </c:pt>
              </c:strCache>
            </c:strRef>
          </c:tx>
          <c:spPr>
            <a:solidFill>
              <a:schemeClr val="accent2">
                <a:lumMod val="60000"/>
              </a:schemeClr>
            </a:solidFill>
            <a:ln>
              <a:noFill/>
            </a:ln>
            <a:effectLst/>
          </c:spPr>
          <c:invertIfNegative val="0"/>
          <c:cat>
            <c:strRef>
              <c:f>Sheet1!$A$2</c:f>
              <c:strCache>
                <c:ptCount val="1"/>
                <c:pt idx="0">
                  <c:v>Regulators</c:v>
                </c:pt>
              </c:strCache>
            </c:strRef>
          </c:cat>
          <c:val>
            <c:numRef>
              <c:f>Sheet1!$I$2</c:f>
              <c:numCache>
                <c:formatCode>0.00%</c:formatCode>
                <c:ptCount val="1"/>
                <c:pt idx="0">
                  <c:v>0.22919999999999999</c:v>
                </c:pt>
              </c:numCache>
            </c:numRef>
          </c:val>
          <c:extLst>
            <c:ext xmlns:c16="http://schemas.microsoft.com/office/drawing/2014/chart" uri="{C3380CC4-5D6E-409C-BE32-E72D297353CC}">
              <c16:uniqueId val="{00000007-A57F-4B44-9CFC-64557DDD6862}"/>
            </c:ext>
          </c:extLst>
        </c:ser>
        <c:dLbls>
          <c:showLegendKey val="0"/>
          <c:showVal val="0"/>
          <c:showCatName val="0"/>
          <c:showSerName val="0"/>
          <c:showPercent val="0"/>
          <c:showBubbleSize val="0"/>
        </c:dLbls>
        <c:gapWidth val="80"/>
        <c:axId val="693565320"/>
        <c:axId val="693561056"/>
      </c:barChart>
      <c:catAx>
        <c:axId val="693565320"/>
        <c:scaling>
          <c:orientation val="minMax"/>
        </c:scaling>
        <c:delete val="1"/>
        <c:axPos val="l"/>
        <c:numFmt formatCode="General" sourceLinked="1"/>
        <c:majorTickMark val="none"/>
        <c:minorTickMark val="none"/>
        <c:tickLblPos val="nextTo"/>
        <c:crossAx val="693561056"/>
        <c:crosses val="autoZero"/>
        <c:auto val="1"/>
        <c:lblAlgn val="ctr"/>
        <c:lblOffset val="100"/>
        <c:noMultiLvlLbl val="0"/>
      </c:catAx>
      <c:valAx>
        <c:axId val="6935610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3565320"/>
        <c:crosses val="autoZero"/>
        <c:crossBetween val="between"/>
      </c:valAx>
      <c:spPr>
        <a:noFill/>
        <a:ln>
          <a:noFill/>
        </a:ln>
        <a:effectLst/>
      </c:spPr>
    </c:plotArea>
    <c:legend>
      <c:legendPos val="r"/>
      <c:layout>
        <c:manualLayout>
          <c:xMode val="edge"/>
          <c:yMode val="edge"/>
          <c:x val="9.2592592592592587E-3"/>
          <c:y val="0.1384179994641323"/>
          <c:w val="0.35030864197530864"/>
          <c:h val="0.7377844426066986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manualLayout>
          <c:layoutTarget val="inner"/>
          <c:xMode val="edge"/>
          <c:yMode val="edge"/>
          <c:x val="0.24631069553805779"/>
          <c:y val="9.6424367673190278E-2"/>
          <c:w val="0.46725557742782153"/>
          <c:h val="0.50653543177952132"/>
        </c:manualLayout>
      </c:layout>
      <c:doughnutChart>
        <c:varyColors val="1"/>
        <c:ser>
          <c:idx val="0"/>
          <c:order val="0"/>
          <c:tx>
            <c:strRef>
              <c:f>Sheet1!$B$1</c:f>
              <c:strCache>
                <c:ptCount val="1"/>
                <c:pt idx="0">
                  <c:v>Practitioners</c:v>
                </c:pt>
              </c:strCache>
            </c:strRef>
          </c:tx>
          <c:dPt>
            <c:idx val="0"/>
            <c:bubble3D val="0"/>
            <c:spPr>
              <a:solidFill>
                <a:schemeClr val="accent1"/>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522F-42A8-8468-50C4EFFA593A}"/>
              </c:ext>
            </c:extLst>
          </c:dPt>
          <c:dPt>
            <c:idx val="1"/>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522F-42A8-8468-50C4EFFA593A}"/>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F527-47E5-BD42-BD57F858411C}"/>
              </c:ext>
            </c:extLst>
          </c:dPt>
          <c:dPt>
            <c:idx val="3"/>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F527-47E5-BD42-BD57F858411C}"/>
              </c:ext>
            </c:extLst>
          </c:dPt>
          <c:dPt>
            <c:idx val="4"/>
            <c:bubble3D val="0"/>
            <c:spPr>
              <a:solidFill>
                <a:schemeClr val="accent5"/>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9-F527-47E5-BD42-BD57F858411C}"/>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Sheet1!$A$2:$A$6</c:f>
              <c:strCache>
                <c:ptCount val="5"/>
                <c:pt idx="0">
                  <c:v>Civil damages</c:v>
                </c:pt>
                <c:pt idx="1">
                  <c:v>Very high administrative hurdle/ cooperation requirement</c:v>
                </c:pt>
                <c:pt idx="2">
                  <c:v>Other</c:v>
                </c:pt>
                <c:pt idx="3">
                  <c:v>Uncertainty concerning jurisdiction and risk of parallel investigations</c:v>
                </c:pt>
                <c:pt idx="4">
                  <c:v>Uncertainty regarding the reductions awarded</c:v>
                </c:pt>
              </c:strCache>
            </c:strRef>
          </c:cat>
          <c:val>
            <c:numRef>
              <c:f>Sheet1!$B$2:$B$6</c:f>
              <c:numCache>
                <c:formatCode>0.00%</c:formatCode>
                <c:ptCount val="5"/>
                <c:pt idx="0">
                  <c:v>0.66669999999999996</c:v>
                </c:pt>
                <c:pt idx="1">
                  <c:v>0.16669999999999999</c:v>
                </c:pt>
                <c:pt idx="2">
                  <c:v>8.3299999999999999E-2</c:v>
                </c:pt>
                <c:pt idx="3">
                  <c:v>4.1700000000000001E-2</c:v>
                </c:pt>
                <c:pt idx="4">
                  <c:v>4.1700000000000001E-2</c:v>
                </c:pt>
              </c:numCache>
            </c:numRef>
          </c:val>
          <c:extLst>
            <c:ext xmlns:c16="http://schemas.microsoft.com/office/drawing/2014/chart" uri="{C3380CC4-5D6E-409C-BE32-E72D297353CC}">
              <c16:uniqueId val="{00000000-B58D-43A9-96C8-BF1915030AF8}"/>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layout>
        <c:manualLayout>
          <c:xMode val="edge"/>
          <c:yMode val="edge"/>
          <c:x val="6.8506853310002919E-2"/>
          <c:y val="0.63517689195100613"/>
          <c:w val="0.85989963060173036"/>
          <c:h val="0.34398977471566056"/>
        </c:manualLayout>
      </c:layout>
      <c:overlay val="0"/>
      <c:spPr>
        <a:solidFill>
          <a:schemeClr val="lt1">
            <a:alpha val="78000"/>
          </a:schemeClr>
        </a:solid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manualLayout>
          <c:layoutTarget val="inner"/>
          <c:xMode val="edge"/>
          <c:yMode val="edge"/>
          <c:x val="0.26082832377508297"/>
          <c:y val="9.3835274995911849E-2"/>
          <c:w val="0.48154183899565933"/>
          <c:h val="0.50533738348785695"/>
        </c:manualLayout>
      </c:layout>
      <c:doughnutChart>
        <c:varyColors val="1"/>
        <c:ser>
          <c:idx val="0"/>
          <c:order val="0"/>
          <c:tx>
            <c:strRef>
              <c:f>Sheet1!$B$1</c:f>
              <c:strCache>
                <c:ptCount val="1"/>
                <c:pt idx="0">
                  <c:v>Regulators</c:v>
                </c:pt>
              </c:strCache>
            </c:strRef>
          </c:tx>
          <c:dPt>
            <c:idx val="0"/>
            <c:bubble3D val="0"/>
            <c:spPr>
              <a:solidFill>
                <a:schemeClr val="accent1"/>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3F26-4235-88BA-F31D6156A1FB}"/>
              </c:ext>
            </c:extLst>
          </c:dPt>
          <c:dPt>
            <c:idx val="1"/>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3F26-4235-88BA-F31D6156A1FB}"/>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3F26-4235-88BA-F31D6156A1FB}"/>
              </c:ext>
            </c:extLst>
          </c:dPt>
          <c:dPt>
            <c:idx val="3"/>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FF38-43BA-B5B1-FE2A33B889F3}"/>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Relations with competitors</c:v>
                </c:pt>
                <c:pt idx="1">
                  <c:v>Low risk of detection</c:v>
                </c:pt>
                <c:pt idx="2">
                  <c:v>Civil damages</c:v>
                </c:pt>
                <c:pt idx="3">
                  <c:v>Very high administrative hurdle/cooperation requirement</c:v>
                </c:pt>
              </c:strCache>
            </c:strRef>
          </c:cat>
          <c:val>
            <c:numRef>
              <c:f>Sheet1!$B$2:$B$5</c:f>
              <c:numCache>
                <c:formatCode>0.00%</c:formatCode>
                <c:ptCount val="4"/>
                <c:pt idx="0">
                  <c:v>0.31</c:v>
                </c:pt>
                <c:pt idx="1">
                  <c:v>0.31</c:v>
                </c:pt>
                <c:pt idx="2">
                  <c:v>0.25</c:v>
                </c:pt>
                <c:pt idx="3">
                  <c:v>0.13</c:v>
                </c:pt>
              </c:numCache>
            </c:numRef>
          </c:val>
          <c:extLst>
            <c:ext xmlns:c16="http://schemas.microsoft.com/office/drawing/2014/chart" uri="{C3380CC4-5D6E-409C-BE32-E72D297353CC}">
              <c16:uniqueId val="{00000000-FDB0-4401-B4A1-1AA94893C6FC}"/>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layout>
        <c:manualLayout>
          <c:xMode val="edge"/>
          <c:yMode val="edge"/>
          <c:x val="6.9837593785005703E-2"/>
          <c:y val="0.6312182852143482"/>
          <c:w val="0.85340174635537958"/>
          <c:h val="0.30975393700787401"/>
        </c:manualLayout>
      </c:layout>
      <c:overlay val="0"/>
      <c:spPr>
        <a:solidFill>
          <a:schemeClr val="lt1">
            <a:alpha val="78000"/>
          </a:schemeClr>
        </a:solid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No</c:v>
                </c:pt>
              </c:strCache>
            </c:strRef>
          </c:tx>
          <c:spPr>
            <a:solidFill>
              <a:schemeClr val="accent1"/>
            </a:solidFill>
            <a:ln>
              <a:noFill/>
            </a:ln>
            <a:effectLst/>
          </c:spPr>
          <c:invertIfNegative val="0"/>
          <c:cat>
            <c:strRef>
              <c:f>Sheet1!$A$2:$A$3</c:f>
              <c:strCache>
                <c:ptCount val="2"/>
                <c:pt idx="0">
                  <c:v>Practitioners</c:v>
                </c:pt>
                <c:pt idx="1">
                  <c:v>Regulators</c:v>
                </c:pt>
              </c:strCache>
            </c:strRef>
          </c:cat>
          <c:val>
            <c:numRef>
              <c:f>Sheet1!$B$2:$B$3</c:f>
              <c:numCache>
                <c:formatCode>0.00%</c:formatCode>
                <c:ptCount val="2"/>
                <c:pt idx="0">
                  <c:v>0.7</c:v>
                </c:pt>
                <c:pt idx="1">
                  <c:v>0.66669999999999996</c:v>
                </c:pt>
              </c:numCache>
            </c:numRef>
          </c:val>
          <c:extLst>
            <c:ext xmlns:c16="http://schemas.microsoft.com/office/drawing/2014/chart" uri="{C3380CC4-5D6E-409C-BE32-E72D297353CC}">
              <c16:uniqueId val="{00000000-BAF5-4B72-982D-272BDD2B87C2}"/>
            </c:ext>
          </c:extLst>
        </c:ser>
        <c:ser>
          <c:idx val="1"/>
          <c:order val="1"/>
          <c:tx>
            <c:strRef>
              <c:f>Sheet1!$C$1</c:f>
              <c:strCache>
                <c:ptCount val="1"/>
                <c:pt idx="0">
                  <c:v>Yes</c:v>
                </c:pt>
              </c:strCache>
            </c:strRef>
          </c:tx>
          <c:spPr>
            <a:solidFill>
              <a:schemeClr val="accent3"/>
            </a:solidFill>
            <a:ln>
              <a:noFill/>
            </a:ln>
            <a:effectLst/>
          </c:spPr>
          <c:invertIfNegative val="0"/>
          <c:cat>
            <c:strRef>
              <c:f>Sheet1!$A$2:$A$3</c:f>
              <c:strCache>
                <c:ptCount val="2"/>
                <c:pt idx="0">
                  <c:v>Practitioners</c:v>
                </c:pt>
                <c:pt idx="1">
                  <c:v>Regulators</c:v>
                </c:pt>
              </c:strCache>
            </c:strRef>
          </c:cat>
          <c:val>
            <c:numRef>
              <c:f>Sheet1!$C$2:$C$3</c:f>
              <c:numCache>
                <c:formatCode>0.00%</c:formatCode>
                <c:ptCount val="2"/>
                <c:pt idx="0">
                  <c:v>0.3</c:v>
                </c:pt>
                <c:pt idx="1">
                  <c:v>0.33329999999999999</c:v>
                </c:pt>
              </c:numCache>
            </c:numRef>
          </c:val>
          <c:extLst>
            <c:ext xmlns:c16="http://schemas.microsoft.com/office/drawing/2014/chart" uri="{C3380CC4-5D6E-409C-BE32-E72D297353CC}">
              <c16:uniqueId val="{00000001-BAF5-4B72-982D-272BDD2B87C2}"/>
            </c:ext>
          </c:extLst>
        </c:ser>
        <c:dLbls>
          <c:showLegendKey val="0"/>
          <c:showVal val="0"/>
          <c:showCatName val="0"/>
          <c:showSerName val="0"/>
          <c:showPercent val="0"/>
          <c:showBubbleSize val="0"/>
        </c:dLbls>
        <c:gapWidth val="182"/>
        <c:axId val="754741424"/>
        <c:axId val="754744048"/>
      </c:barChart>
      <c:catAx>
        <c:axId val="7547414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54744048"/>
        <c:crosses val="autoZero"/>
        <c:auto val="1"/>
        <c:lblAlgn val="ctr"/>
        <c:lblOffset val="100"/>
        <c:noMultiLvlLbl val="0"/>
      </c:catAx>
      <c:valAx>
        <c:axId val="75474404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4741424"/>
        <c:crosses val="autoZero"/>
        <c:crossBetween val="between"/>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smtClean="0"/>
              <a:t>Practitioners</a:t>
            </a:r>
            <a:endParaRPr lang="en-GB" dirty="0"/>
          </a:p>
        </c:rich>
      </c:tx>
      <c:layout>
        <c:manualLayout>
          <c:xMode val="edge"/>
          <c:yMode val="edge"/>
          <c:x val="0.41552469135802461"/>
          <c:y val="6.9444444444444441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774528531155828"/>
          <c:y val="0.10559027777777778"/>
          <c:w val="0.5948041217070088"/>
          <c:h val="0.76214102143482065"/>
        </c:manualLayout>
      </c:layout>
      <c:barChart>
        <c:barDir val="bar"/>
        <c:grouping val="clustered"/>
        <c:varyColors val="0"/>
        <c:ser>
          <c:idx val="0"/>
          <c:order val="0"/>
          <c:tx>
            <c:strRef>
              <c:f>Sheet1!$B$1</c:f>
              <c:strCache>
                <c:ptCount val="1"/>
                <c:pt idx="0">
                  <c:v>High costs involved and management time required</c:v>
                </c:pt>
              </c:strCache>
            </c:strRef>
          </c:tx>
          <c:spPr>
            <a:solidFill>
              <a:schemeClr val="accent1"/>
            </a:solidFill>
            <a:ln>
              <a:noFill/>
            </a:ln>
            <a:effectLst/>
          </c:spPr>
          <c:invertIfNegative val="0"/>
          <c:cat>
            <c:strRef>
              <c:f>Sheet1!$A$2</c:f>
              <c:strCache>
                <c:ptCount val="1"/>
                <c:pt idx="0">
                  <c:v>Practitioners</c:v>
                </c:pt>
              </c:strCache>
            </c:strRef>
          </c:cat>
          <c:val>
            <c:numRef>
              <c:f>Sheet1!$B$2</c:f>
              <c:numCache>
                <c:formatCode>0.00%</c:formatCode>
                <c:ptCount val="1"/>
                <c:pt idx="0">
                  <c:v>3.0300000000000001E-2</c:v>
                </c:pt>
              </c:numCache>
            </c:numRef>
          </c:val>
          <c:extLst>
            <c:ext xmlns:c16="http://schemas.microsoft.com/office/drawing/2014/chart" uri="{C3380CC4-5D6E-409C-BE32-E72D297353CC}">
              <c16:uniqueId val="{00000000-ACA9-4A43-A9DC-B1E68A0D9652}"/>
            </c:ext>
          </c:extLst>
        </c:ser>
        <c:ser>
          <c:idx val="1"/>
          <c:order val="1"/>
          <c:tx>
            <c:strRef>
              <c:f>Sheet1!$C$1</c:f>
              <c:strCache>
                <c:ptCount val="1"/>
                <c:pt idx="0">
                  <c:v>Bad experience with Authorities</c:v>
                </c:pt>
              </c:strCache>
            </c:strRef>
          </c:tx>
          <c:spPr>
            <a:solidFill>
              <a:schemeClr val="accent2"/>
            </a:solidFill>
            <a:ln>
              <a:noFill/>
            </a:ln>
            <a:effectLst/>
          </c:spPr>
          <c:invertIfNegative val="0"/>
          <c:cat>
            <c:strRef>
              <c:f>Sheet1!$A$2</c:f>
              <c:strCache>
                <c:ptCount val="1"/>
                <c:pt idx="0">
                  <c:v>Practitioners</c:v>
                </c:pt>
              </c:strCache>
            </c:strRef>
          </c:cat>
          <c:val>
            <c:numRef>
              <c:f>Sheet1!$C$2</c:f>
              <c:numCache>
                <c:formatCode>0.00%</c:formatCode>
                <c:ptCount val="1"/>
                <c:pt idx="0">
                  <c:v>3.0300000000000001E-2</c:v>
                </c:pt>
              </c:numCache>
            </c:numRef>
          </c:val>
          <c:extLst>
            <c:ext xmlns:c16="http://schemas.microsoft.com/office/drawing/2014/chart" uri="{C3380CC4-5D6E-409C-BE32-E72D297353CC}">
              <c16:uniqueId val="{00000001-ACA9-4A43-A9DC-B1E68A0D9652}"/>
            </c:ext>
          </c:extLst>
        </c:ser>
        <c:ser>
          <c:idx val="2"/>
          <c:order val="2"/>
          <c:tx>
            <c:strRef>
              <c:f>Sheet1!$D$1</c:f>
              <c:strCache>
                <c:ptCount val="1"/>
                <c:pt idx="0">
                  <c:v>Perception that non-leniency applicants will not be investigated</c:v>
                </c:pt>
              </c:strCache>
            </c:strRef>
          </c:tx>
          <c:spPr>
            <a:solidFill>
              <a:schemeClr val="accent3"/>
            </a:solidFill>
            <a:ln>
              <a:noFill/>
            </a:ln>
            <a:effectLst/>
          </c:spPr>
          <c:invertIfNegative val="0"/>
          <c:cat>
            <c:strRef>
              <c:f>Sheet1!$A$2</c:f>
              <c:strCache>
                <c:ptCount val="1"/>
                <c:pt idx="0">
                  <c:v>Practitioners</c:v>
                </c:pt>
              </c:strCache>
            </c:strRef>
          </c:cat>
          <c:val>
            <c:numRef>
              <c:f>Sheet1!$D$2</c:f>
              <c:numCache>
                <c:formatCode>0.00%</c:formatCode>
                <c:ptCount val="1"/>
                <c:pt idx="0">
                  <c:v>6.0600000000000001E-2</c:v>
                </c:pt>
              </c:numCache>
            </c:numRef>
          </c:val>
          <c:extLst>
            <c:ext xmlns:c16="http://schemas.microsoft.com/office/drawing/2014/chart" uri="{C3380CC4-5D6E-409C-BE32-E72D297353CC}">
              <c16:uniqueId val="{00000002-ACA9-4A43-A9DC-B1E68A0D9652}"/>
            </c:ext>
          </c:extLst>
        </c:ser>
        <c:ser>
          <c:idx val="3"/>
          <c:order val="3"/>
          <c:tx>
            <c:strRef>
              <c:f>Sheet1!$E$1</c:f>
              <c:strCache>
                <c:ptCount val="1"/>
                <c:pt idx="0">
                  <c:v>Uncertainty concerning jurisdiction and risk of parallel investigations</c:v>
                </c:pt>
              </c:strCache>
            </c:strRef>
          </c:tx>
          <c:spPr>
            <a:solidFill>
              <a:schemeClr val="accent4"/>
            </a:solidFill>
            <a:ln>
              <a:noFill/>
            </a:ln>
            <a:effectLst/>
          </c:spPr>
          <c:invertIfNegative val="0"/>
          <c:cat>
            <c:strRef>
              <c:f>Sheet1!$A$2</c:f>
              <c:strCache>
                <c:ptCount val="1"/>
                <c:pt idx="0">
                  <c:v>Practitioners</c:v>
                </c:pt>
              </c:strCache>
            </c:strRef>
          </c:cat>
          <c:val>
            <c:numRef>
              <c:f>Sheet1!$E$2</c:f>
              <c:numCache>
                <c:formatCode>0.00%</c:formatCode>
                <c:ptCount val="1"/>
                <c:pt idx="0">
                  <c:v>6.0600000000000001E-2</c:v>
                </c:pt>
              </c:numCache>
            </c:numRef>
          </c:val>
          <c:extLst>
            <c:ext xmlns:c16="http://schemas.microsoft.com/office/drawing/2014/chart" uri="{C3380CC4-5D6E-409C-BE32-E72D297353CC}">
              <c16:uniqueId val="{00000004-ACA9-4A43-A9DC-B1E68A0D9652}"/>
            </c:ext>
          </c:extLst>
        </c:ser>
        <c:ser>
          <c:idx val="4"/>
          <c:order val="4"/>
          <c:tx>
            <c:strRef>
              <c:f>Sheet1!$F$1</c:f>
              <c:strCache>
                <c:ptCount val="1"/>
                <c:pt idx="0">
                  <c:v>Uncertainty around the cartel concept</c:v>
                </c:pt>
              </c:strCache>
            </c:strRef>
          </c:tx>
          <c:spPr>
            <a:solidFill>
              <a:schemeClr val="accent5"/>
            </a:solidFill>
            <a:ln>
              <a:noFill/>
            </a:ln>
            <a:effectLst/>
          </c:spPr>
          <c:invertIfNegative val="0"/>
          <c:cat>
            <c:strRef>
              <c:f>Sheet1!$A$2</c:f>
              <c:strCache>
                <c:ptCount val="1"/>
                <c:pt idx="0">
                  <c:v>Practitioners</c:v>
                </c:pt>
              </c:strCache>
            </c:strRef>
          </c:cat>
          <c:val>
            <c:numRef>
              <c:f>Sheet1!$F$2</c:f>
              <c:numCache>
                <c:formatCode>0.00%</c:formatCode>
                <c:ptCount val="1"/>
                <c:pt idx="0">
                  <c:v>6.0600000000000001E-2</c:v>
                </c:pt>
              </c:numCache>
            </c:numRef>
          </c:val>
          <c:extLst>
            <c:ext xmlns:c16="http://schemas.microsoft.com/office/drawing/2014/chart" uri="{C3380CC4-5D6E-409C-BE32-E72D297353CC}">
              <c16:uniqueId val="{00000005-ACA9-4A43-A9DC-B1E68A0D9652}"/>
            </c:ext>
          </c:extLst>
        </c:ser>
        <c:ser>
          <c:idx val="5"/>
          <c:order val="5"/>
          <c:tx>
            <c:strRef>
              <c:f>Sheet1!$G$1</c:f>
              <c:strCache>
                <c:ptCount val="1"/>
                <c:pt idx="0">
                  <c:v>Very high administrative hurdle/cooperation requirement</c:v>
                </c:pt>
              </c:strCache>
            </c:strRef>
          </c:tx>
          <c:spPr>
            <a:solidFill>
              <a:schemeClr val="accent6"/>
            </a:solidFill>
            <a:ln>
              <a:noFill/>
            </a:ln>
            <a:effectLst/>
          </c:spPr>
          <c:invertIfNegative val="0"/>
          <c:cat>
            <c:strRef>
              <c:f>Sheet1!$A$2</c:f>
              <c:strCache>
                <c:ptCount val="1"/>
                <c:pt idx="0">
                  <c:v>Practitioners</c:v>
                </c:pt>
              </c:strCache>
            </c:strRef>
          </c:cat>
          <c:val>
            <c:numRef>
              <c:f>Sheet1!$G$2</c:f>
              <c:numCache>
                <c:formatCode>0.00%</c:formatCode>
                <c:ptCount val="1"/>
                <c:pt idx="0">
                  <c:v>0.1212</c:v>
                </c:pt>
              </c:numCache>
            </c:numRef>
          </c:val>
          <c:extLst>
            <c:ext xmlns:c16="http://schemas.microsoft.com/office/drawing/2014/chart" uri="{C3380CC4-5D6E-409C-BE32-E72D297353CC}">
              <c16:uniqueId val="{00000006-ACA9-4A43-A9DC-B1E68A0D9652}"/>
            </c:ext>
          </c:extLst>
        </c:ser>
        <c:ser>
          <c:idx val="6"/>
          <c:order val="6"/>
          <c:tx>
            <c:strRef>
              <c:f>Sheet1!$H$1</c:f>
              <c:strCache>
                <c:ptCount val="1"/>
                <c:pt idx="0">
                  <c:v>Uncertainty regarding reductions</c:v>
                </c:pt>
              </c:strCache>
            </c:strRef>
          </c:tx>
          <c:spPr>
            <a:solidFill>
              <a:schemeClr val="accent1">
                <a:lumMod val="60000"/>
              </a:schemeClr>
            </a:solidFill>
            <a:ln>
              <a:noFill/>
            </a:ln>
            <a:effectLst/>
          </c:spPr>
          <c:invertIfNegative val="0"/>
          <c:cat>
            <c:strRef>
              <c:f>Sheet1!$A$2</c:f>
              <c:strCache>
                <c:ptCount val="1"/>
                <c:pt idx="0">
                  <c:v>Practitioners</c:v>
                </c:pt>
              </c:strCache>
            </c:strRef>
          </c:cat>
          <c:val>
            <c:numRef>
              <c:f>Sheet1!$H$2</c:f>
              <c:numCache>
                <c:formatCode>0.00%</c:formatCode>
                <c:ptCount val="1"/>
                <c:pt idx="0">
                  <c:v>0.2727</c:v>
                </c:pt>
              </c:numCache>
            </c:numRef>
          </c:val>
          <c:extLst>
            <c:ext xmlns:c16="http://schemas.microsoft.com/office/drawing/2014/chart" uri="{C3380CC4-5D6E-409C-BE32-E72D297353CC}">
              <c16:uniqueId val="{00000007-ACA9-4A43-A9DC-B1E68A0D9652}"/>
            </c:ext>
          </c:extLst>
        </c:ser>
        <c:ser>
          <c:idx val="7"/>
          <c:order val="7"/>
          <c:tx>
            <c:strRef>
              <c:f>Sheet1!$I$1</c:f>
              <c:strCache>
                <c:ptCount val="1"/>
                <c:pt idx="0">
                  <c:v>Civil damages</c:v>
                </c:pt>
              </c:strCache>
            </c:strRef>
          </c:tx>
          <c:spPr>
            <a:solidFill>
              <a:schemeClr val="accent2">
                <a:lumMod val="60000"/>
              </a:schemeClr>
            </a:solidFill>
            <a:ln>
              <a:noFill/>
            </a:ln>
            <a:effectLst/>
          </c:spPr>
          <c:invertIfNegative val="0"/>
          <c:cat>
            <c:strRef>
              <c:f>Sheet1!$A$2</c:f>
              <c:strCache>
                <c:ptCount val="1"/>
                <c:pt idx="0">
                  <c:v>Practitioners</c:v>
                </c:pt>
              </c:strCache>
            </c:strRef>
          </c:cat>
          <c:val>
            <c:numRef>
              <c:f>Sheet1!$I$2</c:f>
              <c:numCache>
                <c:formatCode>0.00%</c:formatCode>
                <c:ptCount val="1"/>
                <c:pt idx="0">
                  <c:v>0.30299999999999999</c:v>
                </c:pt>
              </c:numCache>
            </c:numRef>
          </c:val>
          <c:extLst>
            <c:ext xmlns:c16="http://schemas.microsoft.com/office/drawing/2014/chart" uri="{C3380CC4-5D6E-409C-BE32-E72D297353CC}">
              <c16:uniqueId val="{00000000-C6A0-449D-994C-2D11125C5372}"/>
            </c:ext>
          </c:extLst>
        </c:ser>
        <c:dLbls>
          <c:showLegendKey val="0"/>
          <c:showVal val="0"/>
          <c:showCatName val="0"/>
          <c:showSerName val="0"/>
          <c:showPercent val="0"/>
          <c:showBubbleSize val="0"/>
        </c:dLbls>
        <c:gapWidth val="80"/>
        <c:axId val="522704440"/>
        <c:axId val="522705096"/>
      </c:barChart>
      <c:catAx>
        <c:axId val="522704440"/>
        <c:scaling>
          <c:orientation val="minMax"/>
        </c:scaling>
        <c:delete val="1"/>
        <c:axPos val="l"/>
        <c:numFmt formatCode="General" sourceLinked="1"/>
        <c:majorTickMark val="none"/>
        <c:minorTickMark val="none"/>
        <c:tickLblPos val="nextTo"/>
        <c:crossAx val="522705096"/>
        <c:crosses val="autoZero"/>
        <c:auto val="1"/>
        <c:lblAlgn val="ctr"/>
        <c:lblOffset val="100"/>
        <c:noMultiLvlLbl val="0"/>
      </c:catAx>
      <c:valAx>
        <c:axId val="52270509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22704440"/>
        <c:crosses val="autoZero"/>
        <c:crossBetween val="between"/>
      </c:valAx>
      <c:spPr>
        <a:noFill/>
        <a:ln>
          <a:noFill/>
        </a:ln>
        <a:effectLst/>
      </c:spPr>
    </c:plotArea>
    <c:legend>
      <c:legendPos val="l"/>
      <c:layout>
        <c:manualLayout>
          <c:xMode val="edge"/>
          <c:yMode val="edge"/>
          <c:x val="9.2592592592592587E-3"/>
          <c:y val="0.13732748250218721"/>
          <c:w val="0.34970557499756971"/>
          <c:h val="0.7406572615923009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smtClean="0"/>
              <a:t>Regulators</a:t>
            </a:r>
            <a:endParaRPr lang="en-GB" dirty="0"/>
          </a:p>
        </c:rich>
      </c:tx>
      <c:layout>
        <c:manualLayout>
          <c:xMode val="edge"/>
          <c:yMode val="edge"/>
          <c:x val="0.42589506172839509"/>
          <c:y val="6.9444444444444441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7800804413337219"/>
          <c:y val="0.10559027777777776"/>
          <c:w val="0.58190325167687373"/>
          <c:h val="0.76214102143482065"/>
        </c:manualLayout>
      </c:layout>
      <c:barChart>
        <c:barDir val="bar"/>
        <c:grouping val="clustered"/>
        <c:varyColors val="0"/>
        <c:ser>
          <c:idx val="0"/>
          <c:order val="0"/>
          <c:tx>
            <c:strRef>
              <c:f>Sheet1!$B$1</c:f>
              <c:strCache>
                <c:ptCount val="1"/>
                <c:pt idx="0">
                  <c:v>Perception that non-leniency applicants will not be investigated</c:v>
                </c:pt>
              </c:strCache>
            </c:strRef>
          </c:tx>
          <c:spPr>
            <a:solidFill>
              <a:schemeClr val="accent1"/>
            </a:solidFill>
            <a:ln>
              <a:noFill/>
            </a:ln>
            <a:effectLst/>
          </c:spPr>
          <c:invertIfNegative val="0"/>
          <c:cat>
            <c:strRef>
              <c:f>Sheet1!$A$2</c:f>
              <c:strCache>
                <c:ptCount val="1"/>
                <c:pt idx="0">
                  <c:v>Regulators</c:v>
                </c:pt>
              </c:strCache>
            </c:strRef>
          </c:cat>
          <c:val>
            <c:numRef>
              <c:f>Sheet1!$B$2</c:f>
              <c:numCache>
                <c:formatCode>0.00%</c:formatCode>
                <c:ptCount val="1"/>
                <c:pt idx="0">
                  <c:v>6.0600000000000001E-2</c:v>
                </c:pt>
              </c:numCache>
            </c:numRef>
          </c:val>
          <c:extLst>
            <c:ext xmlns:c16="http://schemas.microsoft.com/office/drawing/2014/chart" uri="{C3380CC4-5D6E-409C-BE32-E72D297353CC}">
              <c16:uniqueId val="{00000000-18CA-42CD-A091-2D6A76B709E2}"/>
            </c:ext>
          </c:extLst>
        </c:ser>
        <c:ser>
          <c:idx val="1"/>
          <c:order val="1"/>
          <c:tx>
            <c:strRef>
              <c:f>Sheet1!$C$1</c:f>
              <c:strCache>
                <c:ptCount val="1"/>
                <c:pt idx="0">
                  <c:v>Very high administrative hurdle/cooperation requirement</c:v>
                </c:pt>
              </c:strCache>
            </c:strRef>
          </c:tx>
          <c:spPr>
            <a:solidFill>
              <a:schemeClr val="accent2"/>
            </a:solidFill>
            <a:ln>
              <a:noFill/>
            </a:ln>
            <a:effectLst/>
          </c:spPr>
          <c:invertIfNegative val="0"/>
          <c:cat>
            <c:strRef>
              <c:f>Sheet1!$A$2</c:f>
              <c:strCache>
                <c:ptCount val="1"/>
                <c:pt idx="0">
                  <c:v>Regulators</c:v>
                </c:pt>
              </c:strCache>
            </c:strRef>
          </c:cat>
          <c:val>
            <c:numRef>
              <c:f>Sheet1!$C$2</c:f>
              <c:numCache>
                <c:formatCode>0.00%</c:formatCode>
                <c:ptCount val="1"/>
                <c:pt idx="0">
                  <c:v>6.0600000000000001E-2</c:v>
                </c:pt>
              </c:numCache>
            </c:numRef>
          </c:val>
          <c:extLst>
            <c:ext xmlns:c16="http://schemas.microsoft.com/office/drawing/2014/chart" uri="{C3380CC4-5D6E-409C-BE32-E72D297353CC}">
              <c16:uniqueId val="{00000001-18CA-42CD-A091-2D6A76B709E2}"/>
            </c:ext>
          </c:extLst>
        </c:ser>
        <c:ser>
          <c:idx val="2"/>
          <c:order val="2"/>
          <c:tx>
            <c:strRef>
              <c:f>Sheet1!$D$1</c:f>
              <c:strCache>
                <c:ptCount val="1"/>
                <c:pt idx="0">
                  <c:v>Bad press</c:v>
                </c:pt>
              </c:strCache>
            </c:strRef>
          </c:tx>
          <c:spPr>
            <a:solidFill>
              <a:schemeClr val="accent3"/>
            </a:solidFill>
            <a:ln>
              <a:noFill/>
            </a:ln>
            <a:effectLst/>
          </c:spPr>
          <c:invertIfNegative val="0"/>
          <c:cat>
            <c:strRef>
              <c:f>Sheet1!$A$2</c:f>
              <c:strCache>
                <c:ptCount val="1"/>
                <c:pt idx="0">
                  <c:v>Regulators</c:v>
                </c:pt>
              </c:strCache>
            </c:strRef>
          </c:cat>
          <c:val>
            <c:numRef>
              <c:f>Sheet1!$D$2</c:f>
              <c:numCache>
                <c:formatCode>0.00%</c:formatCode>
                <c:ptCount val="1"/>
                <c:pt idx="0">
                  <c:v>9.0899999999999995E-2</c:v>
                </c:pt>
              </c:numCache>
            </c:numRef>
          </c:val>
          <c:extLst>
            <c:ext xmlns:c16="http://schemas.microsoft.com/office/drawing/2014/chart" uri="{C3380CC4-5D6E-409C-BE32-E72D297353CC}">
              <c16:uniqueId val="{00000002-18CA-42CD-A091-2D6A76B709E2}"/>
            </c:ext>
          </c:extLst>
        </c:ser>
        <c:ser>
          <c:idx val="3"/>
          <c:order val="3"/>
          <c:tx>
            <c:strRef>
              <c:f>Sheet1!$E$1</c:f>
              <c:strCache>
                <c:ptCount val="1"/>
                <c:pt idx="0">
                  <c:v>Low risk of detection</c:v>
                </c:pt>
              </c:strCache>
            </c:strRef>
          </c:tx>
          <c:spPr>
            <a:solidFill>
              <a:schemeClr val="accent4"/>
            </a:solidFill>
            <a:ln>
              <a:noFill/>
            </a:ln>
            <a:effectLst/>
          </c:spPr>
          <c:invertIfNegative val="0"/>
          <c:cat>
            <c:strRef>
              <c:f>Sheet1!$A$2</c:f>
              <c:strCache>
                <c:ptCount val="1"/>
                <c:pt idx="0">
                  <c:v>Regulators</c:v>
                </c:pt>
              </c:strCache>
            </c:strRef>
          </c:cat>
          <c:val>
            <c:numRef>
              <c:f>Sheet1!$E$2</c:f>
              <c:numCache>
                <c:formatCode>0.00%</c:formatCode>
                <c:ptCount val="1"/>
                <c:pt idx="0">
                  <c:v>0.1212</c:v>
                </c:pt>
              </c:numCache>
            </c:numRef>
          </c:val>
          <c:extLst>
            <c:ext xmlns:c16="http://schemas.microsoft.com/office/drawing/2014/chart" uri="{C3380CC4-5D6E-409C-BE32-E72D297353CC}">
              <c16:uniqueId val="{00000003-18CA-42CD-A091-2D6A76B709E2}"/>
            </c:ext>
          </c:extLst>
        </c:ser>
        <c:ser>
          <c:idx val="4"/>
          <c:order val="4"/>
          <c:tx>
            <c:strRef>
              <c:f>Sheet1!$F$1</c:f>
              <c:strCache>
                <c:ptCount val="1"/>
                <c:pt idx="0">
                  <c:v>Relations with competitors</c:v>
                </c:pt>
              </c:strCache>
            </c:strRef>
          </c:tx>
          <c:spPr>
            <a:solidFill>
              <a:schemeClr val="accent5"/>
            </a:solidFill>
            <a:ln>
              <a:noFill/>
            </a:ln>
            <a:effectLst/>
          </c:spPr>
          <c:invertIfNegative val="0"/>
          <c:cat>
            <c:strRef>
              <c:f>Sheet1!$A$2</c:f>
              <c:strCache>
                <c:ptCount val="1"/>
                <c:pt idx="0">
                  <c:v>Regulators</c:v>
                </c:pt>
              </c:strCache>
            </c:strRef>
          </c:cat>
          <c:val>
            <c:numRef>
              <c:f>Sheet1!$F$2</c:f>
              <c:numCache>
                <c:formatCode>0.00%</c:formatCode>
                <c:ptCount val="1"/>
                <c:pt idx="0">
                  <c:v>0.1212</c:v>
                </c:pt>
              </c:numCache>
            </c:numRef>
          </c:val>
          <c:extLst>
            <c:ext xmlns:c16="http://schemas.microsoft.com/office/drawing/2014/chart" uri="{C3380CC4-5D6E-409C-BE32-E72D297353CC}">
              <c16:uniqueId val="{00000004-18CA-42CD-A091-2D6A76B709E2}"/>
            </c:ext>
          </c:extLst>
        </c:ser>
        <c:ser>
          <c:idx val="5"/>
          <c:order val="5"/>
          <c:tx>
            <c:strRef>
              <c:f>Sheet1!$G$1</c:f>
              <c:strCache>
                <c:ptCount val="1"/>
                <c:pt idx="0">
                  <c:v>Uncertainty regarding reductions</c:v>
                </c:pt>
              </c:strCache>
            </c:strRef>
          </c:tx>
          <c:spPr>
            <a:solidFill>
              <a:schemeClr val="accent6"/>
            </a:solidFill>
            <a:ln>
              <a:noFill/>
            </a:ln>
            <a:effectLst/>
          </c:spPr>
          <c:invertIfNegative val="0"/>
          <c:cat>
            <c:strRef>
              <c:f>Sheet1!$A$2</c:f>
              <c:strCache>
                <c:ptCount val="1"/>
                <c:pt idx="0">
                  <c:v>Regulators</c:v>
                </c:pt>
              </c:strCache>
            </c:strRef>
          </c:cat>
          <c:val>
            <c:numRef>
              <c:f>Sheet1!$G$2</c:f>
              <c:numCache>
                <c:formatCode>0.00%</c:formatCode>
                <c:ptCount val="1"/>
                <c:pt idx="0">
                  <c:v>0.1212</c:v>
                </c:pt>
              </c:numCache>
            </c:numRef>
          </c:val>
          <c:extLst>
            <c:ext xmlns:c16="http://schemas.microsoft.com/office/drawing/2014/chart" uri="{C3380CC4-5D6E-409C-BE32-E72D297353CC}">
              <c16:uniqueId val="{00000005-18CA-42CD-A091-2D6A76B709E2}"/>
            </c:ext>
          </c:extLst>
        </c:ser>
        <c:ser>
          <c:idx val="6"/>
          <c:order val="6"/>
          <c:tx>
            <c:strRef>
              <c:f>Sheet1!$H$1</c:f>
              <c:strCache>
                <c:ptCount val="1"/>
                <c:pt idx="0">
                  <c:v>Civil damages</c:v>
                </c:pt>
              </c:strCache>
            </c:strRef>
          </c:tx>
          <c:spPr>
            <a:solidFill>
              <a:schemeClr val="accent1">
                <a:lumMod val="60000"/>
              </a:schemeClr>
            </a:solidFill>
            <a:ln>
              <a:noFill/>
            </a:ln>
            <a:effectLst/>
          </c:spPr>
          <c:invertIfNegative val="0"/>
          <c:cat>
            <c:strRef>
              <c:f>Sheet1!$A$2</c:f>
              <c:strCache>
                <c:ptCount val="1"/>
                <c:pt idx="0">
                  <c:v>Regulators</c:v>
                </c:pt>
              </c:strCache>
            </c:strRef>
          </c:cat>
          <c:val>
            <c:numRef>
              <c:f>Sheet1!$H$2</c:f>
              <c:numCache>
                <c:formatCode>0.00%</c:formatCode>
                <c:ptCount val="1"/>
                <c:pt idx="0">
                  <c:v>0.1515</c:v>
                </c:pt>
              </c:numCache>
            </c:numRef>
          </c:val>
          <c:extLst>
            <c:ext xmlns:c16="http://schemas.microsoft.com/office/drawing/2014/chart" uri="{C3380CC4-5D6E-409C-BE32-E72D297353CC}">
              <c16:uniqueId val="{00000000-1825-48F0-8C5F-9A749A91DC53}"/>
            </c:ext>
          </c:extLst>
        </c:ser>
        <c:ser>
          <c:idx val="7"/>
          <c:order val="7"/>
          <c:tx>
            <c:strRef>
              <c:f>Sheet1!$I$1</c:f>
              <c:strCache>
                <c:ptCount val="1"/>
                <c:pt idx="0">
                  <c:v>Uncertainty concerning jurisdiction and risk of parallel investigations</c:v>
                </c:pt>
              </c:strCache>
            </c:strRef>
          </c:tx>
          <c:spPr>
            <a:solidFill>
              <a:schemeClr val="accent2">
                <a:lumMod val="60000"/>
              </a:schemeClr>
            </a:solidFill>
            <a:ln>
              <a:noFill/>
            </a:ln>
            <a:effectLst/>
          </c:spPr>
          <c:invertIfNegative val="0"/>
          <c:cat>
            <c:strRef>
              <c:f>Sheet1!$A$2</c:f>
              <c:strCache>
                <c:ptCount val="1"/>
                <c:pt idx="0">
                  <c:v>Regulators</c:v>
                </c:pt>
              </c:strCache>
            </c:strRef>
          </c:cat>
          <c:val>
            <c:numRef>
              <c:f>Sheet1!$I$2</c:f>
              <c:numCache>
                <c:formatCode>0.00%</c:formatCode>
                <c:ptCount val="1"/>
                <c:pt idx="0">
                  <c:v>0.18179999999999999</c:v>
                </c:pt>
              </c:numCache>
            </c:numRef>
          </c:val>
          <c:extLst>
            <c:ext xmlns:c16="http://schemas.microsoft.com/office/drawing/2014/chart" uri="{C3380CC4-5D6E-409C-BE32-E72D297353CC}">
              <c16:uniqueId val="{00000001-1825-48F0-8C5F-9A749A91DC53}"/>
            </c:ext>
          </c:extLst>
        </c:ser>
        <c:dLbls>
          <c:showLegendKey val="0"/>
          <c:showVal val="0"/>
          <c:showCatName val="0"/>
          <c:showSerName val="0"/>
          <c:showPercent val="0"/>
          <c:showBubbleSize val="0"/>
        </c:dLbls>
        <c:gapWidth val="80"/>
        <c:axId val="522704440"/>
        <c:axId val="522705096"/>
      </c:barChart>
      <c:catAx>
        <c:axId val="522704440"/>
        <c:scaling>
          <c:orientation val="minMax"/>
        </c:scaling>
        <c:delete val="1"/>
        <c:axPos val="l"/>
        <c:numFmt formatCode="General" sourceLinked="1"/>
        <c:majorTickMark val="none"/>
        <c:minorTickMark val="none"/>
        <c:tickLblPos val="nextTo"/>
        <c:crossAx val="522705096"/>
        <c:crosses val="autoZero"/>
        <c:auto val="1"/>
        <c:lblAlgn val="ctr"/>
        <c:lblOffset val="100"/>
        <c:noMultiLvlLbl val="0"/>
      </c:catAx>
      <c:valAx>
        <c:axId val="52270509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22704440"/>
        <c:crosses val="autoZero"/>
        <c:crossBetween val="between"/>
      </c:valAx>
      <c:spPr>
        <a:noFill/>
        <a:ln>
          <a:noFill/>
        </a:ln>
        <a:effectLst/>
      </c:spPr>
    </c:plotArea>
    <c:legend>
      <c:legendPos val="l"/>
      <c:layout>
        <c:manualLayout>
          <c:xMode val="edge"/>
          <c:yMode val="edge"/>
          <c:x val="9.2592592592592587E-3"/>
          <c:y val="0.14162046150481189"/>
          <c:w val="0.33478310002916301"/>
          <c:h val="0.7285990813648294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manualLayout>
          <c:layoutTarget val="inner"/>
          <c:xMode val="edge"/>
          <c:yMode val="edge"/>
          <c:x val="0.24862551035287256"/>
          <c:y val="0.10138873376519768"/>
          <c:w val="0.45568150335374746"/>
          <c:h val="0.49862203625107698"/>
        </c:manualLayout>
      </c:layout>
      <c:doughnutChart>
        <c:varyColors val="1"/>
        <c:ser>
          <c:idx val="0"/>
          <c:order val="0"/>
          <c:tx>
            <c:strRef>
              <c:f>Sheet1!$B$1</c:f>
              <c:strCache>
                <c:ptCount val="1"/>
                <c:pt idx="0">
                  <c:v>Practitioners</c:v>
                </c:pt>
              </c:strCache>
            </c:strRef>
          </c:tx>
          <c:dPt>
            <c:idx val="0"/>
            <c:bubble3D val="0"/>
            <c:spPr>
              <a:solidFill>
                <a:schemeClr val="accent1"/>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522F-42A8-8468-50C4EFFA593A}"/>
              </c:ext>
            </c:extLst>
          </c:dPt>
          <c:dPt>
            <c:idx val="1"/>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522F-42A8-8468-50C4EFFA593A}"/>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89F0-46A9-BB87-997B27296FEB}"/>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Sheet1!$A$2:$A$4</c:f>
              <c:strCache>
                <c:ptCount val="3"/>
                <c:pt idx="0">
                  <c:v>Civil damages</c:v>
                </c:pt>
                <c:pt idx="1">
                  <c:v>Uncertainty regarding the reductions awarded</c:v>
                </c:pt>
                <c:pt idx="2">
                  <c:v>Uncertainty concerning jurisdiction and risk of parallel investigations</c:v>
                </c:pt>
              </c:strCache>
            </c:strRef>
          </c:cat>
          <c:val>
            <c:numRef>
              <c:f>Sheet1!$B$2:$B$4</c:f>
              <c:numCache>
                <c:formatCode>0.00%</c:formatCode>
                <c:ptCount val="3"/>
                <c:pt idx="0">
                  <c:v>0.54549999999999998</c:v>
                </c:pt>
                <c:pt idx="1">
                  <c:v>0.36359999999999998</c:v>
                </c:pt>
                <c:pt idx="2">
                  <c:v>9.0899999999999995E-2</c:v>
                </c:pt>
              </c:numCache>
            </c:numRef>
          </c:val>
          <c:extLst>
            <c:ext xmlns:c16="http://schemas.microsoft.com/office/drawing/2014/chart" uri="{C3380CC4-5D6E-409C-BE32-E72D297353CC}">
              <c16:uniqueId val="{00000000-B58D-43A9-96C8-BF1915030AF8}"/>
            </c:ext>
          </c:extLst>
        </c:ser>
        <c:dLbls>
          <c:showLegendKey val="0"/>
          <c:showVal val="0"/>
          <c:showCatName val="0"/>
          <c:showSerName val="0"/>
          <c:showPercent val="1"/>
          <c:showBubbleSize val="0"/>
          <c:showLeaderLines val="1"/>
        </c:dLbls>
        <c:firstSliceAng val="0"/>
        <c:holeSize val="70"/>
      </c:doughnutChart>
      <c:spPr>
        <a:noFill/>
        <a:ln>
          <a:noFill/>
        </a:ln>
        <a:effectLst/>
      </c:spPr>
    </c:plotArea>
    <c:legend>
      <c:legendPos val="b"/>
      <c:layout>
        <c:manualLayout>
          <c:xMode val="edge"/>
          <c:yMode val="edge"/>
          <c:x val="6.8506853310002919E-2"/>
          <c:y val="0.63517689195100613"/>
          <c:w val="0.85989963060173036"/>
          <c:h val="0.34398977471566056"/>
        </c:manualLayout>
      </c:layout>
      <c:overlay val="0"/>
      <c:spPr>
        <a:solidFill>
          <a:schemeClr val="lt1">
            <a:alpha val="78000"/>
          </a:schemeClr>
        </a:solidFill>
        <a:ln>
          <a:noFill/>
        </a:ln>
        <a:effectLst/>
      </c:spPr>
      <c:txPr>
        <a:bodyPr rot="0" spcFirstLastPara="1" vertOverflow="ellipsis" vert="horz" wrap="square" anchor="ctr" anchorCtr="1"/>
        <a:lstStyle/>
        <a:p>
          <a:pPr>
            <a:defRPr sz="11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0.71549</cdr:x>
      <cdr:y>0.35177</cdr:y>
    </cdr:from>
    <cdr:to>
      <cdr:x>0.95173</cdr:x>
      <cdr:y>0.54521</cdr:y>
    </cdr:to>
    <cdr:sp macro="" textlink="">
      <cdr:nvSpPr>
        <cdr:cNvPr id="2" name="TextBox 1"/>
        <cdr:cNvSpPr txBox="1"/>
      </cdr:nvSpPr>
      <cdr:spPr>
        <a:xfrm xmlns:a="http://schemas.openxmlformats.org/drawingml/2006/main">
          <a:off x="7850978" y="1715507"/>
          <a:ext cx="2592214" cy="943368"/>
        </a:xfrm>
        <a:prstGeom xmlns:a="http://schemas.openxmlformats.org/drawingml/2006/main" prst="rect">
          <a:avLst/>
        </a:prstGeom>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vertOverflow="clip" wrap="square" rtlCol="0"/>
        <a:lstStyle xmlns:a="http://schemas.openxmlformats.org/drawingml/2006/main"/>
        <a:p xmlns:a="http://schemas.openxmlformats.org/drawingml/2006/main">
          <a:r>
            <a:rPr lang="en-US" sz="2760" dirty="0" smtClean="0">
              <a:solidFill>
                <a:schemeClr val="tx1">
                  <a:lumMod val="65000"/>
                  <a:lumOff val="35000"/>
                </a:schemeClr>
              </a:solidFill>
            </a:rPr>
            <a:t>Total Yes: 56%</a:t>
          </a:r>
        </a:p>
        <a:p xmlns:a="http://schemas.openxmlformats.org/drawingml/2006/main">
          <a:r>
            <a:rPr lang="en-US" sz="2760" dirty="0" smtClean="0">
              <a:solidFill>
                <a:schemeClr val="tx1">
                  <a:lumMod val="65000"/>
                  <a:lumOff val="35000"/>
                </a:schemeClr>
              </a:solidFill>
            </a:rPr>
            <a:t>Total No: 44%</a:t>
          </a:r>
          <a:endParaRPr lang="en-US" sz="2760" dirty="0">
            <a:solidFill>
              <a:schemeClr val="tx1">
                <a:lumMod val="65000"/>
                <a:lumOff val="35000"/>
              </a:schemeClr>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E8931D-17C6-43D2-B2BE-2D3565E0D4F0}" type="datetimeFigureOut">
              <a:rPr lang="en-US" smtClean="0"/>
              <a:t>11/4/2020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1FEAB1-C695-47B8-9E24-2F8F1D0BC1CE}" type="slidenum">
              <a:rPr lang="en-US" smtClean="0"/>
              <a:t>‹#›</a:t>
            </a:fld>
            <a:endParaRPr lang="en-US"/>
          </a:p>
        </p:txBody>
      </p:sp>
    </p:spTree>
    <p:extLst>
      <p:ext uri="{BB962C8B-B14F-4D97-AF65-F5344CB8AC3E}">
        <p14:creationId xmlns:p14="http://schemas.microsoft.com/office/powerpoint/2010/main" val="109536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b="0" i="0" u="sng" kern="1200" dirty="0" smtClean="0">
                <a:solidFill>
                  <a:schemeClr val="tx1"/>
                </a:solidFill>
                <a:effectLst/>
                <a:latin typeface="+mn-lt"/>
                <a:ea typeface="+mn-ea"/>
                <a:cs typeface="+mn-cs"/>
              </a:rPr>
              <a:t>Bad experience with Authority</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Risk of partial withdrawal of the immunity for perceived lack of prompt cooperation.</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Authorities tend to be ever more stricter on cooperation requirements looking for that one piece of evidence the applicant did not submit and, building on that, threatening to pull any benefits granted.</a:t>
            </a:r>
          </a:p>
          <a:p>
            <a:pPr marL="171450" indent="-171450">
              <a:buFont typeface="Arial" panose="020B0604020202020204" pitchFamily="34" charset="0"/>
              <a:buChar char="•"/>
            </a:pPr>
            <a:endParaRPr lang="en-US" sz="1200" b="0" i="0" kern="1200" dirty="0" smtClean="0">
              <a:solidFill>
                <a:schemeClr val="tx1"/>
              </a:solidFill>
              <a:effectLst/>
              <a:latin typeface="+mn-lt"/>
              <a:ea typeface="+mn-ea"/>
              <a:cs typeface="+mn-cs"/>
            </a:endParaRPr>
          </a:p>
          <a:p>
            <a:pPr marL="0" indent="0">
              <a:buFont typeface="Arial" panose="020B0604020202020204" pitchFamily="34" charset="0"/>
              <a:buNone/>
            </a:pPr>
            <a:r>
              <a:rPr lang="en-US" sz="1200" b="0" i="0" u="sng" kern="1200" dirty="0" smtClean="0">
                <a:solidFill>
                  <a:schemeClr val="tx1"/>
                </a:solidFill>
                <a:effectLst/>
                <a:latin typeface="+mn-lt"/>
                <a:ea typeface="+mn-ea"/>
                <a:cs typeface="+mn-cs"/>
              </a:rPr>
              <a:t>Other</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Applying for leniency even in arguably less egregious cases (</a:t>
            </a:r>
            <a:r>
              <a:rPr lang="en-US" sz="1200" b="0" i="0" kern="1200" dirty="0" err="1" smtClean="0">
                <a:solidFill>
                  <a:schemeClr val="tx1"/>
                </a:solidFill>
                <a:effectLst/>
                <a:latin typeface="+mn-lt"/>
                <a:ea typeface="+mn-ea"/>
                <a:cs typeface="+mn-cs"/>
              </a:rPr>
              <a:t>eg</a:t>
            </a:r>
            <a:r>
              <a:rPr lang="en-US" sz="1200" b="0" i="0" kern="1200" dirty="0" smtClean="0">
                <a:solidFill>
                  <a:schemeClr val="tx1"/>
                </a:solidFill>
                <a:effectLst/>
                <a:latin typeface="+mn-lt"/>
                <a:ea typeface="+mn-ea"/>
                <a:cs typeface="+mn-cs"/>
              </a:rPr>
              <a:t> trucks were mostly about loose talk about gross prices and the introduction of new environmental standards) is a hugely expensive process with sprawling implications (financial disclosures, board liability, disbarment, criminal law, damages etc..) that cannot be fully predicted or easily contained.</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Implications for relationships with customers.</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Criminal risks.</a:t>
            </a:r>
            <a:endParaRPr lang="en-US" u="sn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182EA5-D5CF-42F9-A899-82F335F57E1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505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Other</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Possible implications criminal proceedings.</a:t>
            </a:r>
          </a:p>
          <a:p>
            <a:pPr marL="171450" indent="-171450">
              <a:buFont typeface="Arial" panose="020B0604020202020204" pitchFamily="34" charset="0"/>
              <a:buChar char="•"/>
            </a:pPr>
            <a:endParaRPr lang="en-US" u="sn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182EA5-D5CF-42F9-A899-82F335F57E1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8249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Other</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Implications for relationships with customers.</a:t>
            </a:r>
            <a:endParaRPr lang="en-US" u="sng"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182EA5-D5CF-42F9-A899-82F335F57E1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5244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182EA5-D5CF-42F9-A899-82F335F57E1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51498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WS] Title Slid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706880"/>
            <a:ext cx="10363200" cy="1320800"/>
          </a:xfrm>
        </p:spPr>
        <p:txBody>
          <a:bodyPr anchor="t">
            <a:normAutofit/>
          </a:bodyPr>
          <a:lstStyle>
            <a:lvl1pPr>
              <a:defRPr sz="4267" b="0" baseline="0">
                <a:solidFill>
                  <a:schemeClr val="bg1"/>
                </a:solidFill>
              </a:defRPr>
            </a:lvl1pPr>
          </a:lstStyle>
          <a:p>
            <a:r>
              <a:rPr lang="en-US" dirty="0" smtClean="0"/>
              <a:t>Title Slide Line One</a:t>
            </a:r>
            <a:br>
              <a:rPr lang="en-US" dirty="0" smtClean="0"/>
            </a:br>
            <a:r>
              <a:rPr lang="en-US" dirty="0" smtClean="0"/>
              <a:t>Line Two</a:t>
            </a:r>
            <a:endParaRPr lang="en-US" dirty="0"/>
          </a:p>
        </p:txBody>
      </p:sp>
      <p:sp>
        <p:nvSpPr>
          <p:cNvPr id="3" name="Subtitle 2"/>
          <p:cNvSpPr>
            <a:spLocks noGrp="1"/>
          </p:cNvSpPr>
          <p:nvPr>
            <p:ph type="subTitle" idx="1"/>
          </p:nvPr>
        </p:nvSpPr>
        <p:spPr>
          <a:xfrm>
            <a:off x="1828800" y="3206496"/>
            <a:ext cx="8534400" cy="990600"/>
          </a:xfrm>
        </p:spPr>
        <p:txBody>
          <a:bodyPr>
            <a:normAutofit/>
          </a:bodyPr>
          <a:lstStyle>
            <a:lvl1pPr marL="0" indent="0" algn="ctr">
              <a:buNone/>
              <a:defRPr sz="2800" b="0" baseline="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dirty="0"/>
          </a:p>
        </p:txBody>
      </p:sp>
      <p:cxnSp>
        <p:nvCxnSpPr>
          <p:cNvPr id="11" name="Straight Connector 10"/>
          <p:cNvCxnSpPr/>
          <p:nvPr userDrawn="1"/>
        </p:nvCxnSpPr>
        <p:spPr>
          <a:xfrm>
            <a:off x="3352800" y="3108960"/>
            <a:ext cx="5486400" cy="0"/>
          </a:xfrm>
          <a:prstGeom prst="line">
            <a:avLst/>
          </a:prstGeom>
          <a:ln w="12700">
            <a:solidFill>
              <a:srgbClr val="A0A0A0"/>
            </a:solidFill>
          </a:ln>
        </p:spPr>
        <p:style>
          <a:lnRef idx="1">
            <a:schemeClr val="accent1"/>
          </a:lnRef>
          <a:fillRef idx="0">
            <a:schemeClr val="accent1"/>
          </a:fillRef>
          <a:effectRef idx="0">
            <a:schemeClr val="accent1"/>
          </a:effectRef>
          <a:fontRef idx="minor">
            <a:schemeClr val="tx1"/>
          </a:fontRef>
        </p:style>
      </p:cxnSp>
      <p:pic>
        <p:nvPicPr>
          <p:cNvPr id="7" name="CovLogoTitleWhite20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62712" y="5359400"/>
            <a:ext cx="5507925" cy="1189077"/>
          </a:xfrm>
          <a:prstGeom prst="rect">
            <a:avLst/>
          </a:prstGeom>
        </p:spPr>
      </p:pic>
    </p:spTree>
    <p:extLst>
      <p:ext uri="{BB962C8B-B14F-4D97-AF65-F5344CB8AC3E}">
        <p14:creationId xmlns:p14="http://schemas.microsoft.com/office/powerpoint/2010/main" val="35526253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WS] 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F47004E8-B9B0-4075-914C-DF071543F9DF}" type="slidenum">
              <a:rPr lang="en-US" smtClean="0"/>
              <a:pPr/>
              <a:t>‹#›</a:t>
            </a:fld>
            <a:endParaRPr lang="en-US" dirty="0"/>
          </a:p>
        </p:txBody>
      </p:sp>
      <p:pic>
        <p:nvPicPr>
          <p:cNvPr id="9" name="CovLogoBlueE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7151" y="6497684"/>
            <a:ext cx="1328251" cy="179400"/>
          </a:xfrm>
          <a:prstGeom prst="rect">
            <a:avLst/>
          </a:prstGeom>
        </p:spPr>
      </p:pic>
      <p:cxnSp>
        <p:nvCxnSpPr>
          <p:cNvPr id="10" name="TitleHLine"/>
          <p:cNvCxnSpPr/>
          <p:nvPr userDrawn="1"/>
        </p:nvCxnSpPr>
        <p:spPr>
          <a:xfrm>
            <a:off x="609600" y="1133856"/>
            <a:ext cx="109728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Text Placeholder 1"/>
          <p:cNvSpPr>
            <a:spLocks noGrp="1"/>
          </p:cNvSpPr>
          <p:nvPr>
            <p:ph idx="1"/>
          </p:nvPr>
        </p:nvSpPr>
        <p:spPr>
          <a:xfrm>
            <a:off x="609600" y="1295400"/>
            <a:ext cx="10972800" cy="4876800"/>
          </a:xfrm>
          <a:prstGeom prst="rect">
            <a:avLst/>
          </a:prstGeom>
        </p:spPr>
        <p:txBody>
          <a:bodyPr vert="horz" lIns="91440" tIns="45720" rIns="91440" bIns="45720" rtlCol="0">
            <a:normAutofit/>
          </a:bodyPr>
          <a:lstStyle>
            <a:lvl1pPr>
              <a:defRPr sz="2933"/>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29472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WS] 2-Column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F47004E8-B9B0-4075-914C-DF071543F9DF}" type="slidenum">
              <a:rPr lang="en-US" smtClean="0"/>
              <a:pPr/>
              <a:t>‹#›</a:t>
            </a:fld>
            <a:endParaRPr lang="en-US" dirty="0"/>
          </a:p>
        </p:txBody>
      </p:sp>
      <p:pic>
        <p:nvPicPr>
          <p:cNvPr id="5" name="CovLogoBlueE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7151" y="6497684"/>
            <a:ext cx="1328251" cy="179400"/>
          </a:xfrm>
          <a:prstGeom prst="rect">
            <a:avLst/>
          </a:prstGeom>
        </p:spPr>
      </p:pic>
      <p:cxnSp>
        <p:nvCxnSpPr>
          <p:cNvPr id="6" name="TitleHLine"/>
          <p:cNvCxnSpPr/>
          <p:nvPr userDrawn="1"/>
        </p:nvCxnSpPr>
        <p:spPr>
          <a:xfrm>
            <a:off x="609600" y="1133856"/>
            <a:ext cx="109728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Text Placeholder 1"/>
          <p:cNvSpPr>
            <a:spLocks noGrp="1"/>
          </p:cNvSpPr>
          <p:nvPr>
            <p:ph idx="1"/>
          </p:nvPr>
        </p:nvSpPr>
        <p:spPr>
          <a:xfrm>
            <a:off x="609600" y="1295400"/>
            <a:ext cx="5384800" cy="4876800"/>
          </a:xfrm>
          <a:prstGeom prst="rect">
            <a:avLst/>
          </a:prstGeom>
        </p:spPr>
        <p:txBody>
          <a:bodyPr vert="horz" lIns="91440" tIns="45720" rIns="91440" bIns="45720" rtlCol="0">
            <a:normAutofit/>
          </a:bodyPr>
          <a:lstStyle>
            <a:lvl1pPr>
              <a:defRPr sz="2933"/>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2"/>
          <p:cNvSpPr>
            <a:spLocks noGrp="1"/>
          </p:cNvSpPr>
          <p:nvPr>
            <p:ph idx="17"/>
          </p:nvPr>
        </p:nvSpPr>
        <p:spPr>
          <a:xfrm>
            <a:off x="6197600" y="1295400"/>
            <a:ext cx="5384800" cy="4876800"/>
          </a:xfrm>
          <a:prstGeom prst="rect">
            <a:avLst/>
          </a:prstGeom>
        </p:spPr>
        <p:txBody>
          <a:bodyPr vert="horz" lIns="91440" tIns="45720" rIns="91440" bIns="45720" rtlCol="0">
            <a:normAutofit/>
          </a:bodyPr>
          <a:lstStyle>
            <a:lvl1pPr>
              <a:defRPr sz="2933"/>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42817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WS] 3-Column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F47004E8-B9B0-4075-914C-DF071543F9DF}" type="slidenum">
              <a:rPr lang="en-US" smtClean="0"/>
              <a:pPr/>
              <a:t>‹#›</a:t>
            </a:fld>
            <a:endParaRPr lang="en-US" dirty="0"/>
          </a:p>
        </p:txBody>
      </p:sp>
      <p:pic>
        <p:nvPicPr>
          <p:cNvPr id="5" name="CovLogoBlueE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7151" y="6497684"/>
            <a:ext cx="1328251" cy="179400"/>
          </a:xfrm>
          <a:prstGeom prst="rect">
            <a:avLst/>
          </a:prstGeom>
        </p:spPr>
      </p:pic>
      <p:cxnSp>
        <p:nvCxnSpPr>
          <p:cNvPr id="6" name="TitleHLine"/>
          <p:cNvCxnSpPr/>
          <p:nvPr userDrawn="1"/>
        </p:nvCxnSpPr>
        <p:spPr>
          <a:xfrm>
            <a:off x="609600" y="1133856"/>
            <a:ext cx="109728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Text Placeholder 1"/>
          <p:cNvSpPr>
            <a:spLocks noGrp="1"/>
          </p:cNvSpPr>
          <p:nvPr>
            <p:ph idx="1"/>
          </p:nvPr>
        </p:nvSpPr>
        <p:spPr>
          <a:xfrm>
            <a:off x="609600" y="1295400"/>
            <a:ext cx="3454400" cy="4876800"/>
          </a:xfrm>
          <a:prstGeom prst="rect">
            <a:avLst/>
          </a:prstGeom>
        </p:spPr>
        <p:txBody>
          <a:bodyPr vert="horz" lIns="91440" tIns="45720" rIns="91440" bIns="45720" rtlCol="0">
            <a:normAutofit/>
          </a:bodyPr>
          <a:lstStyle>
            <a:lvl1pPr>
              <a:defRPr sz="2933"/>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2"/>
          <p:cNvSpPr>
            <a:spLocks noGrp="1"/>
          </p:cNvSpPr>
          <p:nvPr>
            <p:ph idx="16"/>
          </p:nvPr>
        </p:nvSpPr>
        <p:spPr>
          <a:xfrm>
            <a:off x="4368800" y="1311275"/>
            <a:ext cx="3454400" cy="4876800"/>
          </a:xfrm>
          <a:prstGeom prst="rect">
            <a:avLst/>
          </a:prstGeom>
        </p:spPr>
        <p:txBody>
          <a:bodyPr vert="horz" lIns="91440" tIns="45720" rIns="91440" bIns="45720" rtlCol="0">
            <a:normAutofit/>
          </a:bodyPr>
          <a:lstStyle>
            <a:lvl1pPr>
              <a:defRPr sz="2933"/>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3"/>
          <p:cNvSpPr>
            <a:spLocks noGrp="1"/>
          </p:cNvSpPr>
          <p:nvPr>
            <p:ph idx="17"/>
          </p:nvPr>
        </p:nvSpPr>
        <p:spPr>
          <a:xfrm>
            <a:off x="8119192" y="1295400"/>
            <a:ext cx="3454400" cy="4876800"/>
          </a:xfrm>
          <a:prstGeom prst="rect">
            <a:avLst/>
          </a:prstGeom>
        </p:spPr>
        <p:txBody>
          <a:bodyPr vert="horz" lIns="91440" tIns="45720" rIns="91440" bIns="45720" rtlCol="0">
            <a:normAutofit/>
          </a:bodyPr>
          <a:lstStyle>
            <a:lvl1pPr>
              <a:defRPr sz="2933"/>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0785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WS] Empty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F47004E8-B9B0-4075-914C-DF071543F9DF}" type="slidenum">
              <a:rPr lang="en-US" smtClean="0"/>
              <a:pPr/>
              <a:t>‹#›</a:t>
            </a:fld>
            <a:endParaRPr lang="en-US" dirty="0"/>
          </a:p>
        </p:txBody>
      </p:sp>
      <p:pic>
        <p:nvPicPr>
          <p:cNvPr id="5" name="CovLogoBlueE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07151" y="6497684"/>
            <a:ext cx="1328251" cy="179400"/>
          </a:xfrm>
          <a:prstGeom prst="rect">
            <a:avLst/>
          </a:prstGeom>
        </p:spPr>
      </p:pic>
      <p:cxnSp>
        <p:nvCxnSpPr>
          <p:cNvPr id="6" name="TitleHLine"/>
          <p:cNvCxnSpPr/>
          <p:nvPr userDrawn="1"/>
        </p:nvCxnSpPr>
        <p:spPr>
          <a:xfrm>
            <a:off x="609600" y="1133856"/>
            <a:ext cx="109728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349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WS] Blank 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F47004E8-B9B0-4075-914C-DF071543F9DF}" type="slidenum">
              <a:rPr lang="en-US" smtClean="0"/>
              <a:pPr/>
              <a:t>‹#›</a:t>
            </a:fld>
            <a:endParaRPr lang="en-US" dirty="0"/>
          </a:p>
        </p:txBody>
      </p:sp>
    </p:spTree>
    <p:extLst>
      <p:ext uri="{BB962C8B-B14F-4D97-AF65-F5344CB8AC3E}">
        <p14:creationId xmlns:p14="http://schemas.microsoft.com/office/powerpoint/2010/main" val="3837474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WS] Section Divider">
    <p:bg>
      <p:bgPr>
        <a:solidFill>
          <a:srgbClr val="A0A0A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243328"/>
            <a:ext cx="10363200" cy="707136"/>
          </a:xfrm>
        </p:spPr>
        <p:txBody>
          <a:bodyPr anchor="t">
            <a:normAutofit/>
          </a:bodyPr>
          <a:lstStyle>
            <a:lvl1pPr>
              <a:defRPr sz="4267" b="0" baseline="0">
                <a:solidFill>
                  <a:schemeClr val="bg1"/>
                </a:solidFill>
              </a:defRPr>
            </a:lvl1pPr>
          </a:lstStyle>
          <a:p>
            <a:r>
              <a:rPr lang="en-US" dirty="0" smtClean="0"/>
              <a:t>Divider</a:t>
            </a:r>
            <a:endParaRPr lang="en-US" dirty="0"/>
          </a:p>
        </p:txBody>
      </p:sp>
      <p:sp>
        <p:nvSpPr>
          <p:cNvPr id="3" name="Subtitle 2"/>
          <p:cNvSpPr>
            <a:spLocks noGrp="1"/>
          </p:cNvSpPr>
          <p:nvPr>
            <p:ph type="subTitle" idx="1"/>
          </p:nvPr>
        </p:nvSpPr>
        <p:spPr>
          <a:xfrm>
            <a:off x="1828800" y="3096768"/>
            <a:ext cx="8534400" cy="990600"/>
          </a:xfrm>
        </p:spPr>
        <p:txBody>
          <a:bodyPr>
            <a:normAutofit/>
          </a:bodyPr>
          <a:lstStyle>
            <a:lvl1pPr marL="0" indent="0" algn="ctr">
              <a:buNone/>
              <a:defRPr sz="2800" b="0" baseline="0">
                <a:solidFill>
                  <a:schemeClr val="bg1"/>
                </a:solidFill>
                <a:latin typeface="+mj-lt"/>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dirty="0"/>
          </a:p>
        </p:txBody>
      </p:sp>
      <p:cxnSp>
        <p:nvCxnSpPr>
          <p:cNvPr id="11" name="Straight Connector 10"/>
          <p:cNvCxnSpPr/>
          <p:nvPr userDrawn="1"/>
        </p:nvCxnSpPr>
        <p:spPr>
          <a:xfrm>
            <a:off x="3352800" y="3023616"/>
            <a:ext cx="5486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Footer Placeholder 2"/>
          <p:cNvSpPr>
            <a:spLocks noGrp="1"/>
          </p:cNvSpPr>
          <p:nvPr>
            <p:ph type="ftr" sz="quarter" idx="10"/>
          </p:nvPr>
        </p:nvSpPr>
        <p:spPr>
          <a:xfrm>
            <a:off x="609600" y="6356351"/>
            <a:ext cx="3657600" cy="366183"/>
          </a:xfrm>
        </p:spPr>
        <p:txBody>
          <a:bodyPr/>
          <a:lstStyle/>
          <a:p>
            <a:endParaRPr lang="en-US" dirty="0"/>
          </a:p>
        </p:txBody>
      </p:sp>
      <p:sp>
        <p:nvSpPr>
          <p:cNvPr id="6" name="Slide Number Placeholder 3"/>
          <p:cNvSpPr>
            <a:spLocks noGrp="1"/>
          </p:cNvSpPr>
          <p:nvPr>
            <p:ph type="sldNum" sz="quarter" idx="11"/>
          </p:nvPr>
        </p:nvSpPr>
        <p:spPr>
          <a:xfrm>
            <a:off x="8839200" y="6356351"/>
            <a:ext cx="2743200" cy="366183"/>
          </a:xfrm>
        </p:spPr>
        <p:txBody>
          <a:bodyPr/>
          <a:lstStyle>
            <a:lvl1pPr>
              <a:defRPr>
                <a:solidFill>
                  <a:schemeClr val="bg1"/>
                </a:solidFill>
              </a:defRPr>
            </a:lvl1pPr>
          </a:lstStyle>
          <a:p>
            <a:fld id="{F47004E8-B9B0-4075-914C-DF071543F9DF}" type="slidenum">
              <a:rPr lang="en-US" smtClean="0"/>
              <a:pPr/>
              <a:t>‹#›</a:t>
            </a:fld>
            <a:endParaRPr lang="en-US" dirty="0"/>
          </a:p>
        </p:txBody>
      </p:sp>
    </p:spTree>
    <p:extLst>
      <p:ext uri="{BB962C8B-B14F-4D97-AF65-F5344CB8AC3E}">
        <p14:creationId xmlns:p14="http://schemas.microsoft.com/office/powerpoint/2010/main" val="5254536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30352"/>
            <a:ext cx="10972800" cy="612648"/>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1"/>
            <a:ext cx="10972800" cy="3962399"/>
          </a:xfrm>
          <a:prstGeom prst="rect">
            <a:avLst/>
          </a:prstGeom>
        </p:spPr>
        <p:txBody>
          <a:bodyPr vert="horz" lIns="91440" tIns="45720" rIns="91440" bIns="45720" rtlCol="0">
            <a:normAutofit/>
          </a:bodyPr>
          <a:lstStyle/>
          <a:p>
            <a:pPr marL="609585" lvl="0" indent="-304792" algn="l" defTabSz="1219170" rtl="0" eaLnBrk="1" latinLnBrk="0" hangingPunct="1">
              <a:spcBef>
                <a:spcPct val="20000"/>
              </a:spcBef>
              <a:buClr>
                <a:srgbClr val="A0A0A0"/>
              </a:buClr>
              <a:buSzPct val="70000"/>
              <a:buFont typeface="Wingdings 2"/>
              <a:buNone/>
            </a:pPr>
            <a:r>
              <a:rPr lang="en-US" dirty="0" smtClean="0"/>
              <a:t>Click to edit Master text styles</a:t>
            </a:r>
          </a:p>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3"/>
            <a:endParaRPr lang="en-US" dirty="0"/>
          </a:p>
        </p:txBody>
      </p:sp>
      <p:sp>
        <p:nvSpPr>
          <p:cNvPr id="12" name="Footer Placeholder 11"/>
          <p:cNvSpPr>
            <a:spLocks noGrp="1"/>
          </p:cNvSpPr>
          <p:nvPr>
            <p:ph type="ftr" sz="quarter" idx="3"/>
          </p:nvPr>
        </p:nvSpPr>
        <p:spPr>
          <a:xfrm>
            <a:off x="609600" y="6356351"/>
            <a:ext cx="3657600" cy="36618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13" name="Slide Number Placeholder 12"/>
          <p:cNvSpPr>
            <a:spLocks noGrp="1"/>
          </p:cNvSpPr>
          <p:nvPr>
            <p:ph type="sldNum" sz="quarter" idx="4"/>
          </p:nvPr>
        </p:nvSpPr>
        <p:spPr>
          <a:xfrm>
            <a:off x="8839200" y="6356351"/>
            <a:ext cx="2743200" cy="366183"/>
          </a:xfrm>
          <a:prstGeom prst="rect">
            <a:avLst/>
          </a:prstGeom>
        </p:spPr>
        <p:txBody>
          <a:bodyPr vert="horz" lIns="91440" tIns="45720" rIns="0" bIns="45720" rtlCol="0" anchor="ctr"/>
          <a:lstStyle>
            <a:lvl1pPr algn="r">
              <a:defRPr sz="1200">
                <a:solidFill>
                  <a:schemeClr val="tx1">
                    <a:tint val="75000"/>
                  </a:schemeClr>
                </a:solidFill>
                <a:latin typeface="+mj-lt"/>
              </a:defRPr>
            </a:lvl1pPr>
          </a:lstStyle>
          <a:p>
            <a:fld id="{F47004E8-B9B0-4075-914C-DF071543F9DF}" type="slidenum">
              <a:rPr lang="en-US" smtClean="0"/>
              <a:pPr/>
              <a:t>‹#›</a:t>
            </a:fld>
            <a:endParaRPr lang="en-US" dirty="0"/>
          </a:p>
        </p:txBody>
      </p:sp>
    </p:spTree>
    <p:extLst>
      <p:ext uri="{BB962C8B-B14F-4D97-AF65-F5344CB8AC3E}">
        <p14:creationId xmlns:p14="http://schemas.microsoft.com/office/powerpoint/2010/main" val="1829668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hf hdr="0" ftr="0" dt="0"/>
  <p:txStyles>
    <p:titleStyle>
      <a:lvl1pPr algn="ctr" defTabSz="1219170" rtl="0" eaLnBrk="1" latinLnBrk="0" hangingPunct="1">
        <a:spcBef>
          <a:spcPct val="0"/>
        </a:spcBef>
        <a:buNone/>
        <a:defRPr sz="3333" kern="1200" baseline="0">
          <a:solidFill>
            <a:srgbClr val="0F4859"/>
          </a:solidFill>
          <a:latin typeface="+mj-lt"/>
          <a:ea typeface="+mj-ea"/>
          <a:cs typeface="+mj-cs"/>
        </a:defRPr>
      </a:lvl1pPr>
    </p:titleStyle>
    <p:bodyStyle>
      <a:lvl1pPr marL="609585" indent="-304792" algn="l" defTabSz="1219170" rtl="0" eaLnBrk="1" latinLnBrk="0" hangingPunct="1">
        <a:spcBef>
          <a:spcPct val="20000"/>
        </a:spcBef>
        <a:buClr>
          <a:srgbClr val="A0A0A0"/>
        </a:buClr>
        <a:buSzPct val="70000"/>
        <a:buFont typeface="Wingdings 2"/>
        <a:buChar char="¾"/>
        <a:defRPr sz="2933" b="0" kern="1200" baseline="0">
          <a:solidFill>
            <a:schemeClr val="tx1"/>
          </a:solidFill>
          <a:latin typeface="Arial"/>
          <a:ea typeface="+mn-ea"/>
          <a:cs typeface="+mn-cs"/>
        </a:defRPr>
      </a:lvl1pPr>
      <a:lvl2pPr marL="914377" indent="-304792" algn="l" defTabSz="1219170" rtl="0" eaLnBrk="1" latinLnBrk="0" hangingPunct="1">
        <a:spcBef>
          <a:spcPct val="20000"/>
        </a:spcBef>
        <a:buClr>
          <a:srgbClr val="A0A0A0"/>
        </a:buClr>
        <a:buSzPct val="60000"/>
        <a:buFont typeface="Wingdings"/>
        <a:buChar char="l"/>
        <a:defRPr sz="2667" b="0" kern="1200" baseline="0">
          <a:solidFill>
            <a:schemeClr val="tx1"/>
          </a:solidFill>
          <a:latin typeface="+mn-lt"/>
          <a:ea typeface="+mn-ea"/>
          <a:cs typeface="+mn-cs"/>
        </a:defRPr>
      </a:lvl2pPr>
      <a:lvl3pPr marL="1219170" indent="-304792" algn="l" defTabSz="1219170" rtl="0" eaLnBrk="1" latinLnBrk="0" hangingPunct="1">
        <a:spcBef>
          <a:spcPct val="20000"/>
        </a:spcBef>
        <a:buClr>
          <a:srgbClr val="A0A0A0"/>
        </a:buClr>
        <a:buSzPct val="62000"/>
        <a:buFont typeface="Wingdings 2"/>
        <a:buChar char=""/>
        <a:defRPr sz="2400" b="0" kern="1200" baseline="0">
          <a:solidFill>
            <a:schemeClr val="tx1"/>
          </a:solidFill>
          <a:latin typeface="+mn-lt"/>
          <a:ea typeface="+mn-ea"/>
          <a:cs typeface="+mn-cs"/>
        </a:defRPr>
      </a:lvl3pPr>
      <a:lvl4pPr marL="1523962" indent="-304792" algn="l" defTabSz="1219170" rtl="0" eaLnBrk="1" latinLnBrk="0" hangingPunct="1">
        <a:spcBef>
          <a:spcPct val="20000"/>
        </a:spcBef>
        <a:buClr>
          <a:srgbClr val="A0A0A0"/>
        </a:buClr>
        <a:buSzPct val="70000"/>
        <a:buFont typeface="Wingdings 2"/>
        <a:buChar char="¾"/>
        <a:defRPr sz="2400" b="0" kern="1200" baseline="0">
          <a:solidFill>
            <a:schemeClr val="tx1"/>
          </a:solidFill>
          <a:latin typeface="+mn-lt"/>
          <a:ea typeface="+mn-ea"/>
          <a:cs typeface="+mn-cs"/>
        </a:defRPr>
      </a:lvl4pPr>
      <a:lvl5pPr marL="1828754" indent="-304792" algn="l" defTabSz="1219170" rtl="0" eaLnBrk="1" latinLnBrk="0" hangingPunct="1">
        <a:spcBef>
          <a:spcPct val="20000"/>
        </a:spcBef>
        <a:buClr>
          <a:srgbClr val="A0A0A0"/>
        </a:buClr>
        <a:buSzPct val="55000"/>
        <a:buFont typeface="Wingdings"/>
        <a:buChar char="l"/>
        <a:defRPr sz="2400" b="0" kern="1200" baseline="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jysewyn@cov.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fontScale="90000"/>
          </a:bodyPr>
          <a:lstStyle/>
          <a:p>
            <a:r>
              <a:rPr lang="en-US" dirty="0" smtClean="0"/>
              <a:t>Immunity and Leniency Survey </a:t>
            </a:r>
            <a:br>
              <a:rPr lang="en-US" dirty="0" smtClean="0"/>
            </a:br>
            <a:r>
              <a:rPr lang="en-US" dirty="0" smtClean="0"/>
              <a:t>2019/2020</a:t>
            </a: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8978" y="4581129"/>
            <a:ext cx="1794045" cy="604473"/>
          </a:xfrm>
          <a:prstGeom prst="rect">
            <a:avLst/>
          </a:prstGeom>
        </p:spPr>
      </p:pic>
    </p:spTree>
    <p:extLst>
      <p:ext uri="{BB962C8B-B14F-4D97-AF65-F5344CB8AC3E}">
        <p14:creationId xmlns:p14="http://schemas.microsoft.com/office/powerpoint/2010/main" val="4183956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fontScale="90000"/>
          </a:bodyPr>
          <a:lstStyle/>
          <a:p>
            <a:pPr algn="l"/>
            <a:r>
              <a:rPr lang="en-US" dirty="0" smtClean="0"/>
              <a:t>Have you observed a decline in immunity applications </a:t>
            </a:r>
            <a:r>
              <a:rPr lang="en-US" dirty="0"/>
              <a:t>in the last 5 years: </a:t>
            </a:r>
            <a:r>
              <a:rPr lang="en-US" dirty="0" smtClean="0"/>
              <a:t>Regulators’ Reasons (top 8)</a:t>
            </a:r>
            <a:endParaRPr lang="en-GB"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10</a:t>
            </a:fld>
            <a:endParaRPr lang="en-US" dirty="0">
              <a:solidFill>
                <a:srgbClr val="000000">
                  <a:tint val="75000"/>
                </a:srgbClr>
              </a:solidFill>
              <a:latin typeface="Georgia"/>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57064694"/>
              </p:ext>
            </p:extLst>
          </p:nvPr>
        </p:nvGraphicFramePr>
        <p:xfrm>
          <a:off x="609600" y="1295399"/>
          <a:ext cx="10972800" cy="50609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53944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fontScale="90000"/>
          </a:bodyPr>
          <a:lstStyle/>
          <a:p>
            <a:pPr algn="l"/>
            <a:r>
              <a:rPr lang="en-US" dirty="0"/>
              <a:t>Has there been a decline in i</a:t>
            </a:r>
            <a:r>
              <a:rPr lang="en-US" dirty="0" smtClean="0"/>
              <a:t>mmunity applications </a:t>
            </a:r>
            <a:r>
              <a:rPr lang="en-US" dirty="0"/>
              <a:t>in the last 5 years: Main reason</a:t>
            </a:r>
            <a:endParaRPr lang="en-GB"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11</a:t>
            </a:fld>
            <a:endParaRPr lang="en-US" dirty="0">
              <a:solidFill>
                <a:srgbClr val="000000">
                  <a:tint val="75000"/>
                </a:srgbClr>
              </a:solidFill>
              <a:latin typeface="Georgia"/>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820735576"/>
              </p:ext>
            </p:extLst>
          </p:nvPr>
        </p:nvGraphicFramePr>
        <p:xfrm>
          <a:off x="609600" y="1295399"/>
          <a:ext cx="5486400" cy="50609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ontent Placeholder 13"/>
          <p:cNvGraphicFramePr>
            <a:graphicFrameLocks noGrp="1"/>
          </p:cNvGraphicFramePr>
          <p:nvPr>
            <p:ph idx="16"/>
            <p:extLst>
              <p:ext uri="{D42A27DB-BD31-4B8C-83A1-F6EECF244321}">
                <p14:modId xmlns:p14="http://schemas.microsoft.com/office/powerpoint/2010/main" val="651126706"/>
              </p:ext>
            </p:extLst>
          </p:nvPr>
        </p:nvGraphicFramePr>
        <p:xfrm>
          <a:off x="6288021" y="1311275"/>
          <a:ext cx="5294379" cy="5045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22819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Table of contents</a:t>
            </a:r>
            <a:endParaRPr lang="en-GB"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12</a:t>
            </a:fld>
            <a:endParaRPr lang="en-US" dirty="0">
              <a:solidFill>
                <a:srgbClr val="000000">
                  <a:tint val="75000"/>
                </a:srgbClr>
              </a:solidFill>
              <a:latin typeface="Georgia"/>
            </a:endParaRPr>
          </a:p>
        </p:txBody>
      </p:sp>
      <p:sp>
        <p:nvSpPr>
          <p:cNvPr id="4" name="Content Placeholder 3"/>
          <p:cNvSpPr>
            <a:spLocks noGrp="1"/>
          </p:cNvSpPr>
          <p:nvPr>
            <p:ph idx="1"/>
          </p:nvPr>
        </p:nvSpPr>
        <p:spPr>
          <a:xfrm>
            <a:off x="239349" y="1311275"/>
            <a:ext cx="11521280" cy="4876800"/>
          </a:xfrm>
        </p:spPr>
        <p:txBody>
          <a:bodyPr>
            <a:noAutofit/>
          </a:bodyPr>
          <a:lstStyle/>
          <a:p>
            <a:r>
              <a:rPr lang="en-US" sz="2800" b="1" dirty="0"/>
              <a:t>Question 1:</a:t>
            </a:r>
            <a:r>
              <a:rPr lang="en-US" sz="2800" dirty="0"/>
              <a:t> Have you observed a decline in immunity applications in the last 5 years?  And why?</a:t>
            </a:r>
          </a:p>
          <a:p>
            <a:r>
              <a:rPr lang="en-US" sz="2800" b="1" dirty="0">
                <a:solidFill>
                  <a:schemeClr val="accent1"/>
                </a:solidFill>
              </a:rPr>
              <a:t>Question 2: </a:t>
            </a:r>
            <a:r>
              <a:rPr lang="en-US" sz="2800" dirty="0">
                <a:solidFill>
                  <a:schemeClr val="accent1"/>
                </a:solidFill>
              </a:rPr>
              <a:t>Have you observed a decline in leniency applications in the last 5 years?  And why?</a:t>
            </a:r>
          </a:p>
          <a:p>
            <a:r>
              <a:rPr lang="en-US" sz="2800" b="1" dirty="0"/>
              <a:t>Question 3:</a:t>
            </a:r>
            <a:r>
              <a:rPr lang="en-US" sz="2800" dirty="0"/>
              <a:t> Do you expect the overall success of the EU immunity &amp; leniency regime to decrease in the coming years?</a:t>
            </a:r>
          </a:p>
          <a:p>
            <a:r>
              <a:rPr lang="en-US" sz="2800" b="1" dirty="0"/>
              <a:t>Question 4:</a:t>
            </a:r>
            <a:r>
              <a:rPr lang="en-US" sz="2800" dirty="0"/>
              <a:t> How can the attractiveness of the EU immunity &amp; leniency regime be improved?</a:t>
            </a:r>
          </a:p>
          <a:p>
            <a:r>
              <a:rPr lang="en-US" sz="2800" b="1" dirty="0"/>
              <a:t>Conclusions</a:t>
            </a:r>
          </a:p>
        </p:txBody>
      </p:sp>
    </p:spTree>
    <p:extLst>
      <p:ext uri="{BB962C8B-B14F-4D97-AF65-F5344CB8AC3E}">
        <p14:creationId xmlns:p14="http://schemas.microsoft.com/office/powerpoint/2010/main" val="38935697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0352"/>
            <a:ext cx="11151029" cy="612648"/>
          </a:xfrm>
        </p:spPr>
        <p:txBody>
          <a:bodyPr anchor="b">
            <a:normAutofit fontScale="90000"/>
          </a:bodyPr>
          <a:lstStyle/>
          <a:p>
            <a:pPr algn="l"/>
            <a:r>
              <a:rPr lang="en-US" dirty="0" smtClean="0"/>
              <a:t>Question: Have you observed a decline in leniency applications in the last 5 years?</a:t>
            </a:r>
            <a:endParaRPr lang="en-US"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13</a:t>
            </a:fld>
            <a:endParaRPr lang="en-US" dirty="0">
              <a:solidFill>
                <a:srgbClr val="000000">
                  <a:tint val="75000"/>
                </a:srgbClr>
              </a:solidFill>
              <a:latin typeface="Georgia"/>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21248333"/>
              </p:ext>
            </p:extLst>
          </p:nvPr>
        </p:nvGraphicFramePr>
        <p:xfrm>
          <a:off x="609600" y="1295400"/>
          <a:ext cx="109728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1"/>
          <p:cNvSpPr txBox="1"/>
          <p:nvPr/>
        </p:nvSpPr>
        <p:spPr>
          <a:xfrm>
            <a:off x="8842510" y="3284296"/>
            <a:ext cx="2510069" cy="930761"/>
          </a:xfrm>
          <a:prstGeom prst="rect">
            <a:avLst/>
          </a:prstGeom>
        </p:spPr>
        <p:style>
          <a:lnRef idx="2">
            <a:schemeClr val="accent2"/>
          </a:lnRef>
          <a:fillRef idx="1">
            <a:schemeClr val="lt1"/>
          </a:fillRef>
          <a:effectRef idx="0">
            <a:schemeClr val="accent2"/>
          </a:effectRef>
          <a:fontRef idx="minor">
            <a:schemeClr val="dk1"/>
          </a:fontRef>
        </p:style>
        <p:txBody>
          <a:bodyPr wrap="square" rtlCol="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1219170"/>
            <a:r>
              <a:rPr lang="fr-BE" sz="2667" dirty="0">
                <a:solidFill>
                  <a:srgbClr val="000000">
                    <a:lumMod val="65000"/>
                    <a:lumOff val="35000"/>
                  </a:srgbClr>
                </a:solidFill>
                <a:latin typeface="Arial"/>
              </a:rPr>
              <a:t>Total </a:t>
            </a:r>
            <a:r>
              <a:rPr lang="en-US" sz="2667" dirty="0">
                <a:solidFill>
                  <a:srgbClr val="000000">
                    <a:lumMod val="65000"/>
                    <a:lumOff val="35000"/>
                  </a:srgbClr>
                </a:solidFill>
                <a:latin typeface="Arial"/>
              </a:rPr>
              <a:t>Yes</a:t>
            </a:r>
            <a:r>
              <a:rPr lang="fr-BE" sz="2667" dirty="0">
                <a:solidFill>
                  <a:srgbClr val="000000">
                    <a:lumMod val="65000"/>
                    <a:lumOff val="35000"/>
                  </a:srgbClr>
                </a:solidFill>
                <a:latin typeface="Arial"/>
              </a:rPr>
              <a:t>: 32%</a:t>
            </a:r>
          </a:p>
          <a:p>
            <a:pPr defTabSz="1219170"/>
            <a:r>
              <a:rPr lang="fr-BE" sz="2667" dirty="0">
                <a:solidFill>
                  <a:srgbClr val="000000">
                    <a:lumMod val="65000"/>
                    <a:lumOff val="35000"/>
                  </a:srgbClr>
                </a:solidFill>
                <a:latin typeface="Arial"/>
              </a:rPr>
              <a:t>Total No: 68%</a:t>
            </a:r>
            <a:endParaRPr lang="en-GB" sz="2667" dirty="0">
              <a:solidFill>
                <a:srgbClr val="000000">
                  <a:lumMod val="65000"/>
                  <a:lumOff val="35000"/>
                </a:srgbClr>
              </a:solidFill>
              <a:latin typeface="Arial"/>
            </a:endParaRPr>
          </a:p>
        </p:txBody>
      </p:sp>
    </p:spTree>
    <p:extLst>
      <p:ext uri="{BB962C8B-B14F-4D97-AF65-F5344CB8AC3E}">
        <p14:creationId xmlns:p14="http://schemas.microsoft.com/office/powerpoint/2010/main" val="3603003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0352"/>
            <a:ext cx="10972800" cy="612648"/>
          </a:xfrm>
        </p:spPr>
        <p:txBody>
          <a:bodyPr anchor="b">
            <a:normAutofit fontScale="90000"/>
          </a:bodyPr>
          <a:lstStyle/>
          <a:p>
            <a:pPr algn="l"/>
            <a:r>
              <a:rPr lang="en-US" dirty="0" smtClean="0"/>
              <a:t>Specific question for CEOs and GCs: Confronted with the same fact pattern, would you go for leniency again?</a:t>
            </a:r>
            <a:endParaRPr lang="en-US"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14</a:t>
            </a:fld>
            <a:endParaRPr lang="en-US" dirty="0">
              <a:solidFill>
                <a:srgbClr val="000000">
                  <a:tint val="75000"/>
                </a:srgbClr>
              </a:solidFill>
              <a:latin typeface="Georgia"/>
            </a:endParaRPr>
          </a:p>
        </p:txBody>
      </p:sp>
      <p:sp>
        <p:nvSpPr>
          <p:cNvPr id="4" name="Content Placeholder 3"/>
          <p:cNvSpPr>
            <a:spLocks noGrp="1"/>
          </p:cNvSpPr>
          <p:nvPr>
            <p:ph idx="1"/>
          </p:nvPr>
        </p:nvSpPr>
        <p:spPr/>
        <p:txBody>
          <a:bodyPr/>
          <a:lstStyle/>
          <a:p>
            <a:pPr marL="304792" indent="0">
              <a:buNone/>
            </a:pPr>
            <a:endParaRPr lang="en-GB" dirty="0"/>
          </a:p>
        </p:txBody>
      </p:sp>
      <p:sp>
        <p:nvSpPr>
          <p:cNvPr id="5" name="Rectangle 4"/>
          <p:cNvSpPr/>
          <p:nvPr/>
        </p:nvSpPr>
        <p:spPr>
          <a:xfrm>
            <a:off x="4367808" y="1508787"/>
            <a:ext cx="3456384" cy="76808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fr-BE" sz="2400" dirty="0" err="1">
                <a:solidFill>
                  <a:srgbClr val="FFFFFF"/>
                </a:solidFill>
                <a:latin typeface="Arial"/>
              </a:rPr>
              <a:t>CEOs</a:t>
            </a:r>
            <a:r>
              <a:rPr lang="fr-BE" sz="2400" dirty="0">
                <a:solidFill>
                  <a:srgbClr val="FFFFFF"/>
                </a:solidFill>
                <a:latin typeface="Arial"/>
              </a:rPr>
              <a:t> / </a:t>
            </a:r>
            <a:r>
              <a:rPr lang="fr-BE" sz="2400" dirty="0" err="1">
                <a:solidFill>
                  <a:srgbClr val="FFFFFF"/>
                </a:solidFill>
                <a:latin typeface="Arial"/>
              </a:rPr>
              <a:t>GCs</a:t>
            </a:r>
            <a:r>
              <a:rPr lang="fr-BE" sz="2400" dirty="0">
                <a:solidFill>
                  <a:srgbClr val="FFFFFF"/>
                </a:solidFill>
                <a:latin typeface="Arial"/>
              </a:rPr>
              <a:t> </a:t>
            </a:r>
          </a:p>
          <a:p>
            <a:pPr algn="ctr" defTabSz="1219170"/>
            <a:r>
              <a:rPr lang="fr-BE" sz="2400" dirty="0">
                <a:solidFill>
                  <a:srgbClr val="FFFFFF"/>
                </a:solidFill>
                <a:latin typeface="Arial"/>
              </a:rPr>
              <a:t>(16 </a:t>
            </a:r>
            <a:r>
              <a:rPr lang="fr-BE" sz="2400" dirty="0" err="1">
                <a:solidFill>
                  <a:srgbClr val="FFFFFF"/>
                </a:solidFill>
                <a:latin typeface="Arial"/>
              </a:rPr>
              <a:t>individuals</a:t>
            </a:r>
            <a:r>
              <a:rPr lang="fr-BE" sz="2400" dirty="0">
                <a:solidFill>
                  <a:srgbClr val="FFFFFF"/>
                </a:solidFill>
                <a:latin typeface="Arial"/>
              </a:rPr>
              <a:t>)</a:t>
            </a:r>
            <a:endParaRPr lang="en-GB" sz="2400" dirty="0">
              <a:solidFill>
                <a:srgbClr val="FFFFFF"/>
              </a:solidFill>
              <a:latin typeface="Arial"/>
            </a:endParaRPr>
          </a:p>
        </p:txBody>
      </p:sp>
      <p:cxnSp>
        <p:nvCxnSpPr>
          <p:cNvPr id="6" name="Straight Arrow Connector 5"/>
          <p:cNvCxnSpPr/>
          <p:nvPr/>
        </p:nvCxnSpPr>
        <p:spPr>
          <a:xfrm flipH="1">
            <a:off x="4175787" y="2276872"/>
            <a:ext cx="1920000" cy="1056000"/>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096000" y="2276872"/>
            <a:ext cx="1920213" cy="1056000"/>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735627" y="3485272"/>
            <a:ext cx="2880320" cy="768203"/>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fr-BE" sz="2400" dirty="0">
                <a:solidFill>
                  <a:srgbClr val="FFFFFF"/>
                </a:solidFill>
                <a:latin typeface="Arial"/>
              </a:rPr>
              <a:t>31%</a:t>
            </a:r>
            <a:r>
              <a:rPr lang="en-US" sz="2400" dirty="0">
                <a:solidFill>
                  <a:srgbClr val="FFFFFF"/>
                </a:solidFill>
                <a:latin typeface="Arial"/>
              </a:rPr>
              <a:t> Leniency Applicants</a:t>
            </a:r>
          </a:p>
        </p:txBody>
      </p:sp>
      <p:sp>
        <p:nvSpPr>
          <p:cNvPr id="9" name="Rectangle 8"/>
          <p:cNvSpPr/>
          <p:nvPr/>
        </p:nvSpPr>
        <p:spPr>
          <a:xfrm>
            <a:off x="6912091" y="3485272"/>
            <a:ext cx="2256251" cy="61568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fr-BE" sz="1867" dirty="0">
                <a:solidFill>
                  <a:srgbClr val="FFFFFF">
                    <a:lumMod val="75000"/>
                  </a:srgbClr>
                </a:solidFill>
                <a:latin typeface="Arial"/>
              </a:rPr>
              <a:t>69% </a:t>
            </a:r>
            <a:r>
              <a:rPr lang="en-US" sz="1867" dirty="0">
                <a:solidFill>
                  <a:srgbClr val="FFFFFF">
                    <a:lumMod val="75000"/>
                  </a:srgbClr>
                </a:solidFill>
                <a:latin typeface="Arial"/>
              </a:rPr>
              <a:t>Not Leniency Applicants</a:t>
            </a:r>
          </a:p>
        </p:txBody>
      </p:sp>
      <p:sp>
        <p:nvSpPr>
          <p:cNvPr id="10" name="Down Arrow 9"/>
          <p:cNvSpPr/>
          <p:nvPr/>
        </p:nvSpPr>
        <p:spPr>
          <a:xfrm>
            <a:off x="3942656" y="4388391"/>
            <a:ext cx="466261" cy="596736"/>
          </a:xfrm>
          <a:prstGeom prst="downArrow">
            <a:avLst/>
          </a:prstGeom>
          <a:solidFill>
            <a:schemeClr val="accent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GB" sz="2400">
              <a:solidFill>
                <a:srgbClr val="FFFFFF"/>
              </a:solidFill>
              <a:latin typeface="Arial"/>
            </a:endParaRPr>
          </a:p>
        </p:txBody>
      </p:sp>
      <p:sp>
        <p:nvSpPr>
          <p:cNvPr id="11" name="Rectangle 10"/>
          <p:cNvSpPr/>
          <p:nvPr/>
        </p:nvSpPr>
        <p:spPr>
          <a:xfrm>
            <a:off x="2927648" y="5120044"/>
            <a:ext cx="2496277" cy="768203"/>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US" sz="2400" dirty="0">
                <a:solidFill>
                  <a:srgbClr val="FFFFFF"/>
                </a:solidFill>
                <a:latin typeface="Arial"/>
              </a:rPr>
              <a:t>100% would do it again</a:t>
            </a:r>
          </a:p>
        </p:txBody>
      </p:sp>
    </p:spTree>
    <p:extLst>
      <p:ext uri="{BB962C8B-B14F-4D97-AF65-F5344CB8AC3E}">
        <p14:creationId xmlns:p14="http://schemas.microsoft.com/office/powerpoint/2010/main" val="10179138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fontScale="90000"/>
          </a:bodyPr>
          <a:lstStyle/>
          <a:p>
            <a:pPr algn="l"/>
            <a:r>
              <a:rPr lang="en-US" dirty="0" smtClean="0"/>
              <a:t>Has there been a decline in leniency applications in the last 5 years: Practitioners’ Reasons (top 8)</a:t>
            </a:r>
            <a:endParaRPr lang="en-US"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15</a:t>
            </a:fld>
            <a:endParaRPr lang="en-US" dirty="0">
              <a:solidFill>
                <a:srgbClr val="000000">
                  <a:tint val="75000"/>
                </a:srgbClr>
              </a:solidFill>
              <a:latin typeface="Georgia"/>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47975000"/>
              </p:ext>
            </p:extLst>
          </p:nvPr>
        </p:nvGraphicFramePr>
        <p:xfrm>
          <a:off x="609600" y="1295400"/>
          <a:ext cx="109728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06520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fontScale="90000"/>
          </a:bodyPr>
          <a:lstStyle/>
          <a:p>
            <a:pPr algn="l"/>
            <a:r>
              <a:rPr lang="en-US" dirty="0" smtClean="0"/>
              <a:t>Has there been a decline in leniency applications in the last 5 years: Regulators’ Reasons (top 8)</a:t>
            </a:r>
            <a:endParaRPr lang="en-US"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16</a:t>
            </a:fld>
            <a:endParaRPr lang="en-US" dirty="0">
              <a:solidFill>
                <a:srgbClr val="000000">
                  <a:tint val="75000"/>
                </a:srgbClr>
              </a:solidFill>
              <a:latin typeface="Georgia"/>
            </a:endParaRP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294700977"/>
              </p:ext>
            </p:extLst>
          </p:nvPr>
        </p:nvGraphicFramePr>
        <p:xfrm>
          <a:off x="609600" y="1295400"/>
          <a:ext cx="109728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433540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fontScale="90000"/>
          </a:bodyPr>
          <a:lstStyle/>
          <a:p>
            <a:pPr algn="l"/>
            <a:r>
              <a:rPr lang="en-US" dirty="0"/>
              <a:t>Has there been a decline in </a:t>
            </a:r>
            <a:r>
              <a:rPr lang="en-US" dirty="0" smtClean="0"/>
              <a:t>leniency applications </a:t>
            </a:r>
            <a:r>
              <a:rPr lang="en-US" dirty="0"/>
              <a:t>in the last 5 years: Main reason</a:t>
            </a:r>
            <a:endParaRPr lang="en-GB"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17</a:t>
            </a:fld>
            <a:endParaRPr lang="en-US" dirty="0">
              <a:solidFill>
                <a:srgbClr val="000000">
                  <a:tint val="75000"/>
                </a:srgbClr>
              </a:solidFill>
              <a:latin typeface="Georgia"/>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028156913"/>
              </p:ext>
            </p:extLst>
          </p:nvPr>
        </p:nvGraphicFramePr>
        <p:xfrm>
          <a:off x="609600" y="1295400"/>
          <a:ext cx="5486400" cy="50139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ontent Placeholder 13"/>
          <p:cNvGraphicFramePr>
            <a:graphicFrameLocks noGrp="1"/>
          </p:cNvGraphicFramePr>
          <p:nvPr>
            <p:ph idx="16"/>
            <p:extLst>
              <p:ext uri="{D42A27DB-BD31-4B8C-83A1-F6EECF244321}">
                <p14:modId xmlns:p14="http://schemas.microsoft.com/office/powerpoint/2010/main" val="4249117027"/>
              </p:ext>
            </p:extLst>
          </p:nvPr>
        </p:nvGraphicFramePr>
        <p:xfrm>
          <a:off x="6288021" y="1311274"/>
          <a:ext cx="5294379" cy="49980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09377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Table of contents</a:t>
            </a:r>
            <a:endParaRPr lang="en-GB"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18</a:t>
            </a:fld>
            <a:endParaRPr lang="en-US" dirty="0">
              <a:solidFill>
                <a:srgbClr val="000000">
                  <a:tint val="75000"/>
                </a:srgbClr>
              </a:solidFill>
              <a:latin typeface="Georgia"/>
            </a:endParaRPr>
          </a:p>
        </p:txBody>
      </p:sp>
      <p:sp>
        <p:nvSpPr>
          <p:cNvPr id="4" name="Content Placeholder 3"/>
          <p:cNvSpPr>
            <a:spLocks noGrp="1"/>
          </p:cNvSpPr>
          <p:nvPr>
            <p:ph idx="1"/>
          </p:nvPr>
        </p:nvSpPr>
        <p:spPr>
          <a:xfrm>
            <a:off x="239349" y="1311275"/>
            <a:ext cx="11521280" cy="4876800"/>
          </a:xfrm>
        </p:spPr>
        <p:txBody>
          <a:bodyPr>
            <a:noAutofit/>
          </a:bodyPr>
          <a:lstStyle/>
          <a:p>
            <a:r>
              <a:rPr lang="en-US" sz="2800" b="1" dirty="0"/>
              <a:t>Question 1:</a:t>
            </a:r>
            <a:r>
              <a:rPr lang="en-US" sz="2800" dirty="0"/>
              <a:t> Have you observed a decline in immunity applications in the last 5 years?  And why?</a:t>
            </a:r>
          </a:p>
          <a:p>
            <a:r>
              <a:rPr lang="en-US" sz="2800" b="1" dirty="0"/>
              <a:t>Question 2: </a:t>
            </a:r>
            <a:r>
              <a:rPr lang="en-US" sz="2800" dirty="0"/>
              <a:t>Have you observed a decline in leniency applications in the last 5 years?  And why?</a:t>
            </a:r>
          </a:p>
          <a:p>
            <a:r>
              <a:rPr lang="en-US" sz="2800" b="1" dirty="0">
                <a:solidFill>
                  <a:schemeClr val="accent1"/>
                </a:solidFill>
              </a:rPr>
              <a:t>Question 3:</a:t>
            </a:r>
            <a:r>
              <a:rPr lang="en-US" sz="2800" dirty="0">
                <a:solidFill>
                  <a:schemeClr val="accent1"/>
                </a:solidFill>
              </a:rPr>
              <a:t> Do you expect the overall success of the EU immunity &amp; leniency regime to decrease in the coming years?</a:t>
            </a:r>
          </a:p>
          <a:p>
            <a:r>
              <a:rPr lang="en-US" sz="2800" b="1" dirty="0"/>
              <a:t>Question 4:</a:t>
            </a:r>
            <a:r>
              <a:rPr lang="en-US" sz="2800" dirty="0"/>
              <a:t> How can the attractiveness of the EU immunity &amp; leniency regime be improved?</a:t>
            </a:r>
          </a:p>
          <a:p>
            <a:r>
              <a:rPr lang="en-US" sz="2800" b="1" dirty="0"/>
              <a:t>Conclusions</a:t>
            </a:r>
          </a:p>
        </p:txBody>
      </p:sp>
    </p:spTree>
    <p:extLst>
      <p:ext uri="{BB962C8B-B14F-4D97-AF65-F5344CB8AC3E}">
        <p14:creationId xmlns:p14="http://schemas.microsoft.com/office/powerpoint/2010/main" val="36030326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81" y="68627"/>
            <a:ext cx="10972800" cy="612648"/>
          </a:xfrm>
        </p:spPr>
        <p:txBody>
          <a:bodyPr>
            <a:normAutofit fontScale="90000"/>
          </a:bodyPr>
          <a:lstStyle/>
          <a:p>
            <a:pPr algn="l"/>
            <a:r>
              <a:rPr lang="en-US" dirty="0" smtClean="0"/>
              <a:t>Question: Do you expect the overall success of the EU regime to decrease in the coming years?</a:t>
            </a:r>
            <a:endParaRPr lang="en-US"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19</a:t>
            </a:fld>
            <a:endParaRPr lang="en-US" dirty="0">
              <a:solidFill>
                <a:srgbClr val="000000">
                  <a:tint val="75000"/>
                </a:srgbClr>
              </a:solidFill>
              <a:latin typeface="Georgia"/>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1774989"/>
              </p:ext>
            </p:extLst>
          </p:nvPr>
        </p:nvGraphicFramePr>
        <p:xfrm>
          <a:off x="629231" y="1282404"/>
          <a:ext cx="109728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56130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Table of contents</a:t>
            </a:r>
            <a:endParaRPr lang="en-GB"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2</a:t>
            </a:fld>
            <a:endParaRPr lang="en-US" dirty="0">
              <a:solidFill>
                <a:srgbClr val="000000">
                  <a:tint val="75000"/>
                </a:srgbClr>
              </a:solidFill>
              <a:latin typeface="Georgia"/>
            </a:endParaRPr>
          </a:p>
        </p:txBody>
      </p:sp>
      <p:sp>
        <p:nvSpPr>
          <p:cNvPr id="4" name="Content Placeholder 3"/>
          <p:cNvSpPr>
            <a:spLocks noGrp="1"/>
          </p:cNvSpPr>
          <p:nvPr>
            <p:ph idx="1"/>
          </p:nvPr>
        </p:nvSpPr>
        <p:spPr>
          <a:xfrm>
            <a:off x="239349" y="1311275"/>
            <a:ext cx="11521280" cy="4876800"/>
          </a:xfrm>
        </p:spPr>
        <p:txBody>
          <a:bodyPr>
            <a:noAutofit/>
          </a:bodyPr>
          <a:lstStyle/>
          <a:p>
            <a:r>
              <a:rPr lang="en-US" sz="2667" dirty="0"/>
              <a:t>Introduction</a:t>
            </a:r>
          </a:p>
          <a:p>
            <a:r>
              <a:rPr lang="en-US" sz="2667" dirty="0" smtClean="0"/>
              <a:t>The </a:t>
            </a:r>
            <a:r>
              <a:rPr lang="en-US" sz="2667" dirty="0"/>
              <a:t>logistics of the Survey </a:t>
            </a:r>
          </a:p>
          <a:p>
            <a:r>
              <a:rPr lang="en-US" sz="2667" b="1" dirty="0"/>
              <a:t>Question 1:</a:t>
            </a:r>
            <a:r>
              <a:rPr lang="en-US" sz="2667" dirty="0"/>
              <a:t> Have you observed a decline in immunity applications in the last 5 years?  And why?</a:t>
            </a:r>
          </a:p>
          <a:p>
            <a:r>
              <a:rPr lang="en-US" sz="2667" b="1" dirty="0"/>
              <a:t>Question 2: </a:t>
            </a:r>
            <a:r>
              <a:rPr lang="en-US" sz="2667" dirty="0"/>
              <a:t>Have you observed a decline in leniency applications in the last 5 years?  And why?</a:t>
            </a:r>
          </a:p>
          <a:p>
            <a:r>
              <a:rPr lang="en-US" sz="2667" b="1" dirty="0"/>
              <a:t>Question 3:</a:t>
            </a:r>
            <a:r>
              <a:rPr lang="en-US" sz="2667" dirty="0"/>
              <a:t> Do you expect the overall success of the EU immunity &amp; leniency regime to decrease in the coming years?</a:t>
            </a:r>
          </a:p>
          <a:p>
            <a:r>
              <a:rPr lang="en-US" sz="2667" b="1" dirty="0"/>
              <a:t>Question 4:</a:t>
            </a:r>
            <a:r>
              <a:rPr lang="en-US" sz="2667" dirty="0"/>
              <a:t> How can the attractiveness of the EU immunity &amp; leniency regime be improved?</a:t>
            </a:r>
          </a:p>
          <a:p>
            <a:r>
              <a:rPr lang="en-US" sz="2667" b="1" dirty="0"/>
              <a:t>Conclusions</a:t>
            </a:r>
          </a:p>
        </p:txBody>
      </p:sp>
    </p:spTree>
    <p:extLst>
      <p:ext uri="{BB962C8B-B14F-4D97-AF65-F5344CB8AC3E}">
        <p14:creationId xmlns:p14="http://schemas.microsoft.com/office/powerpoint/2010/main" val="29572880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Table of contents</a:t>
            </a:r>
            <a:endParaRPr lang="en-GB"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20</a:t>
            </a:fld>
            <a:endParaRPr lang="en-US" dirty="0">
              <a:solidFill>
                <a:srgbClr val="000000">
                  <a:tint val="75000"/>
                </a:srgbClr>
              </a:solidFill>
              <a:latin typeface="Georgia"/>
            </a:endParaRPr>
          </a:p>
        </p:txBody>
      </p:sp>
      <p:sp>
        <p:nvSpPr>
          <p:cNvPr id="4" name="Content Placeholder 3"/>
          <p:cNvSpPr>
            <a:spLocks noGrp="1"/>
          </p:cNvSpPr>
          <p:nvPr>
            <p:ph idx="1"/>
          </p:nvPr>
        </p:nvSpPr>
        <p:spPr>
          <a:xfrm>
            <a:off x="239349" y="1311275"/>
            <a:ext cx="11521280" cy="4876800"/>
          </a:xfrm>
        </p:spPr>
        <p:txBody>
          <a:bodyPr>
            <a:noAutofit/>
          </a:bodyPr>
          <a:lstStyle/>
          <a:p>
            <a:r>
              <a:rPr lang="en-US" sz="2800" b="1" dirty="0"/>
              <a:t>Question 1:</a:t>
            </a:r>
            <a:r>
              <a:rPr lang="en-US" sz="2800" dirty="0"/>
              <a:t> Have you observed a decline in immunity applications in the last 5 years?  And why?</a:t>
            </a:r>
          </a:p>
          <a:p>
            <a:r>
              <a:rPr lang="en-US" sz="2800" b="1" dirty="0"/>
              <a:t>Question 2: </a:t>
            </a:r>
            <a:r>
              <a:rPr lang="en-US" sz="2800" dirty="0"/>
              <a:t>Have you observed a decline in leniency applications in the last 5 years?  And why?</a:t>
            </a:r>
          </a:p>
          <a:p>
            <a:r>
              <a:rPr lang="en-US" sz="2800" b="1" dirty="0"/>
              <a:t>Question 3:</a:t>
            </a:r>
            <a:r>
              <a:rPr lang="en-US" sz="2800" dirty="0"/>
              <a:t> Do you expect the overall success of the EU immunity &amp; leniency regime to decrease in the coming years?</a:t>
            </a:r>
          </a:p>
          <a:p>
            <a:r>
              <a:rPr lang="en-US" sz="2800" b="1" dirty="0">
                <a:solidFill>
                  <a:schemeClr val="accent1"/>
                </a:solidFill>
              </a:rPr>
              <a:t>Question 4:</a:t>
            </a:r>
            <a:r>
              <a:rPr lang="en-US" sz="2800" dirty="0">
                <a:solidFill>
                  <a:schemeClr val="accent1"/>
                </a:solidFill>
              </a:rPr>
              <a:t> How can the attractiveness of the EU immunity &amp; leniency regime be improved?</a:t>
            </a:r>
          </a:p>
          <a:p>
            <a:r>
              <a:rPr lang="en-US" sz="2800" b="1" dirty="0"/>
              <a:t>Conclusions</a:t>
            </a:r>
          </a:p>
        </p:txBody>
      </p:sp>
    </p:spTree>
    <p:extLst>
      <p:ext uri="{BB962C8B-B14F-4D97-AF65-F5344CB8AC3E}">
        <p14:creationId xmlns:p14="http://schemas.microsoft.com/office/powerpoint/2010/main" val="37790587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1919"/>
            <a:ext cx="10972800" cy="612648"/>
          </a:xfrm>
        </p:spPr>
        <p:txBody>
          <a:bodyPr anchor="b">
            <a:normAutofit fontScale="90000"/>
          </a:bodyPr>
          <a:lstStyle/>
          <a:p>
            <a:pPr algn="l"/>
            <a:r>
              <a:rPr lang="en-US" dirty="0" smtClean="0"/>
              <a:t>Improving the attractiveness of the EU regime - Regulators</a:t>
            </a:r>
            <a:endParaRPr lang="en-US"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21</a:t>
            </a:fld>
            <a:endParaRPr lang="en-US" dirty="0">
              <a:solidFill>
                <a:srgbClr val="000000">
                  <a:tint val="75000"/>
                </a:srgbClr>
              </a:solidFill>
              <a:latin typeface="Georgia"/>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02130450"/>
              </p:ext>
            </p:extLst>
          </p:nvPr>
        </p:nvGraphicFramePr>
        <p:xfrm>
          <a:off x="815413" y="1276228"/>
          <a:ext cx="109728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43634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fontScale="90000"/>
          </a:bodyPr>
          <a:lstStyle/>
          <a:p>
            <a:pPr algn="l"/>
            <a:r>
              <a:rPr lang="en-US" dirty="0" smtClean="0"/>
              <a:t>Improving the attractiveness of the EU regime - CEOs/GCs</a:t>
            </a:r>
            <a:endParaRPr lang="en-US"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22</a:t>
            </a:fld>
            <a:endParaRPr lang="en-US" dirty="0">
              <a:solidFill>
                <a:srgbClr val="000000">
                  <a:tint val="75000"/>
                </a:srgbClr>
              </a:solidFill>
              <a:latin typeface="Georgia"/>
            </a:endParaRP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2277058678"/>
              </p:ext>
            </p:extLst>
          </p:nvPr>
        </p:nvGraphicFramePr>
        <p:xfrm>
          <a:off x="609600" y="1295400"/>
          <a:ext cx="109728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41019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fontScale="90000"/>
          </a:bodyPr>
          <a:lstStyle/>
          <a:p>
            <a:pPr algn="l"/>
            <a:r>
              <a:rPr lang="en-US" dirty="0" smtClean="0"/>
              <a:t>Improving the attractiveness of the EU regime - Practitioners</a:t>
            </a:r>
            <a:endParaRPr lang="en-US"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23</a:t>
            </a:fld>
            <a:endParaRPr lang="en-US" dirty="0">
              <a:solidFill>
                <a:srgbClr val="000000">
                  <a:tint val="75000"/>
                </a:srgbClr>
              </a:solidFill>
              <a:latin typeface="Georgia"/>
            </a:endParaRP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2745680592"/>
              </p:ext>
            </p:extLst>
          </p:nvPr>
        </p:nvGraphicFramePr>
        <p:xfrm>
          <a:off x="609600" y="1295400"/>
          <a:ext cx="109728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655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fontScale="90000"/>
          </a:bodyPr>
          <a:lstStyle/>
          <a:p>
            <a:pPr algn="l"/>
            <a:r>
              <a:rPr lang="en-US" dirty="0" smtClean="0"/>
              <a:t>Additional comments received to improve the attractiveness of the leniency regime</a:t>
            </a:r>
            <a:endParaRPr lang="en-US"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24</a:t>
            </a:fld>
            <a:endParaRPr lang="en-US" dirty="0">
              <a:solidFill>
                <a:srgbClr val="000000">
                  <a:tint val="75000"/>
                </a:srgbClr>
              </a:solidFill>
              <a:latin typeface="Georgia"/>
            </a:endParaRPr>
          </a:p>
        </p:txBody>
      </p:sp>
      <p:sp>
        <p:nvSpPr>
          <p:cNvPr id="6" name="Oval Callout 5"/>
          <p:cNvSpPr/>
          <p:nvPr/>
        </p:nvSpPr>
        <p:spPr>
          <a:xfrm>
            <a:off x="6480043" y="4317885"/>
            <a:ext cx="2825419" cy="1728192"/>
          </a:xfrm>
          <a:prstGeom prst="wedgeEllipseCallou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US" sz="2400" i="1" dirty="0">
                <a:solidFill>
                  <a:srgbClr val="FFFFFF"/>
                </a:solidFill>
                <a:latin typeface="Arial"/>
              </a:rPr>
              <a:t>Introduce higher fines</a:t>
            </a:r>
            <a:r>
              <a:rPr lang="en-US" sz="2400" dirty="0">
                <a:solidFill>
                  <a:srgbClr val="FFFFFF"/>
                </a:solidFill>
                <a:latin typeface="Arial"/>
              </a:rPr>
              <a:t>.</a:t>
            </a:r>
          </a:p>
        </p:txBody>
      </p:sp>
      <p:sp>
        <p:nvSpPr>
          <p:cNvPr id="7" name="Oval Callout 6"/>
          <p:cNvSpPr/>
          <p:nvPr/>
        </p:nvSpPr>
        <p:spPr>
          <a:xfrm>
            <a:off x="6768075" y="1369491"/>
            <a:ext cx="4621765" cy="2749947"/>
          </a:xfrm>
          <a:prstGeom prst="wedgeEllipseCallout">
            <a:avLst>
              <a:gd name="adj1" fmla="val 28771"/>
              <a:gd name="adj2" fmla="val 588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US" sz="2400" i="1" dirty="0">
                <a:solidFill>
                  <a:srgbClr val="FFFFFF"/>
                </a:solidFill>
                <a:latin typeface="Arial"/>
              </a:rPr>
              <a:t>Higher predictability of outcome in terms of fines and ability to negotiate those in cases of settlements</a:t>
            </a:r>
            <a:r>
              <a:rPr lang="en-US" sz="2400" dirty="0">
                <a:solidFill>
                  <a:srgbClr val="FFFFFF"/>
                </a:solidFill>
                <a:latin typeface="Arial"/>
              </a:rPr>
              <a:t>.</a:t>
            </a:r>
          </a:p>
        </p:txBody>
      </p:sp>
      <p:sp>
        <p:nvSpPr>
          <p:cNvPr id="8" name="Oval Callout 7"/>
          <p:cNvSpPr/>
          <p:nvPr/>
        </p:nvSpPr>
        <p:spPr>
          <a:xfrm>
            <a:off x="431371" y="1563475"/>
            <a:ext cx="5664629" cy="4322040"/>
          </a:xfrm>
          <a:prstGeom prst="wedgeEllipseCallout">
            <a:avLst>
              <a:gd name="adj1" fmla="val 39881"/>
              <a:gd name="adj2" fmla="val 57103"/>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US" sz="2400" i="1" dirty="0">
                <a:solidFill>
                  <a:srgbClr val="FFFFFF"/>
                </a:solidFill>
                <a:latin typeface="Arial"/>
              </a:rPr>
              <a:t>Ensure same standard of confidentiality and protection of settling parties (incl. following a leniency application) of submissions (incl. non-papers!) against disclosure for damage claims</a:t>
            </a:r>
            <a:r>
              <a:rPr lang="en-US" sz="2400" dirty="0">
                <a:solidFill>
                  <a:srgbClr val="FFFFFF"/>
                </a:solidFill>
                <a:latin typeface="Arial"/>
              </a:rPr>
              <a:t>.</a:t>
            </a:r>
          </a:p>
        </p:txBody>
      </p:sp>
    </p:spTree>
    <p:extLst>
      <p:ext uri="{BB962C8B-B14F-4D97-AF65-F5344CB8AC3E}">
        <p14:creationId xmlns:p14="http://schemas.microsoft.com/office/powerpoint/2010/main" val="38796090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Conclusions - </a:t>
            </a:r>
            <a:r>
              <a:rPr lang="en-US" i="1" dirty="0" smtClean="0"/>
              <a:t>Immunity</a:t>
            </a:r>
            <a:endParaRPr lang="en-US" i="1"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25</a:t>
            </a:fld>
            <a:endParaRPr lang="en-US" dirty="0">
              <a:solidFill>
                <a:srgbClr val="000000">
                  <a:tint val="75000"/>
                </a:srgbClr>
              </a:solidFill>
              <a:latin typeface="Georgia"/>
            </a:endParaRPr>
          </a:p>
        </p:txBody>
      </p:sp>
      <p:sp>
        <p:nvSpPr>
          <p:cNvPr id="4" name="Content Placeholder 3"/>
          <p:cNvSpPr>
            <a:spLocks noGrp="1"/>
          </p:cNvSpPr>
          <p:nvPr>
            <p:ph idx="1"/>
          </p:nvPr>
        </p:nvSpPr>
        <p:spPr/>
        <p:txBody>
          <a:bodyPr>
            <a:noAutofit/>
          </a:bodyPr>
          <a:lstStyle/>
          <a:p>
            <a:r>
              <a:rPr lang="en-US" dirty="0" smtClean="0"/>
              <a:t>Very sensitive area – difficult to attract high number of responses from CEOs/GCs</a:t>
            </a:r>
          </a:p>
          <a:p>
            <a:r>
              <a:rPr lang="en-US" dirty="0" smtClean="0"/>
              <a:t>The results give the overall relatively balanced impression that </a:t>
            </a:r>
            <a:r>
              <a:rPr lang="en-US" u="sng" dirty="0" smtClean="0"/>
              <a:t>immunity</a:t>
            </a:r>
            <a:r>
              <a:rPr lang="en-US" dirty="0" smtClean="0"/>
              <a:t> has been in decline with notable variations</a:t>
            </a:r>
          </a:p>
          <a:p>
            <a:pPr lvl="1"/>
            <a:r>
              <a:rPr lang="en-US" b="1" dirty="0" smtClean="0"/>
              <a:t>46% of </a:t>
            </a:r>
            <a:r>
              <a:rPr lang="en-US" b="1" dirty="0"/>
              <a:t>R</a:t>
            </a:r>
            <a:r>
              <a:rPr lang="en-US" b="1" dirty="0" smtClean="0"/>
              <a:t>egulators confirm there has been </a:t>
            </a:r>
            <a:r>
              <a:rPr lang="en-US" b="1" dirty="0"/>
              <a:t>a</a:t>
            </a:r>
            <a:r>
              <a:rPr lang="en-US" b="1" dirty="0" smtClean="0"/>
              <a:t> decline</a:t>
            </a:r>
          </a:p>
          <a:p>
            <a:pPr lvl="1"/>
            <a:r>
              <a:rPr lang="en-US" b="1" dirty="0" smtClean="0"/>
              <a:t>64% of Practitioners also confirm a decline</a:t>
            </a:r>
          </a:p>
          <a:p>
            <a:pPr lvl="1"/>
            <a:r>
              <a:rPr lang="en-US" dirty="0" smtClean="0"/>
              <a:t>Civil damages remain a significant factor for the decline</a:t>
            </a:r>
          </a:p>
          <a:p>
            <a:pPr lvl="1"/>
            <a:r>
              <a:rPr lang="en-US" dirty="0" smtClean="0"/>
              <a:t>Regulators suggested that the low risk of detection was just as important a deterrent factor for potential immunity applicants</a:t>
            </a:r>
          </a:p>
        </p:txBody>
      </p:sp>
    </p:spTree>
    <p:extLst>
      <p:ext uri="{BB962C8B-B14F-4D97-AF65-F5344CB8AC3E}">
        <p14:creationId xmlns:p14="http://schemas.microsoft.com/office/powerpoint/2010/main" val="41405346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Conclusions - </a:t>
            </a:r>
            <a:r>
              <a:rPr lang="en-US" i="1" dirty="0" smtClean="0"/>
              <a:t>Leniency</a:t>
            </a:r>
            <a:endParaRPr lang="en-US" i="1"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26</a:t>
            </a:fld>
            <a:endParaRPr lang="en-US" dirty="0">
              <a:solidFill>
                <a:srgbClr val="000000">
                  <a:tint val="75000"/>
                </a:srgbClr>
              </a:solidFill>
              <a:latin typeface="Georgia"/>
            </a:endParaRPr>
          </a:p>
        </p:txBody>
      </p:sp>
      <p:sp>
        <p:nvSpPr>
          <p:cNvPr id="4" name="Content Placeholder 3"/>
          <p:cNvSpPr>
            <a:spLocks noGrp="1"/>
          </p:cNvSpPr>
          <p:nvPr>
            <p:ph idx="1"/>
          </p:nvPr>
        </p:nvSpPr>
        <p:spPr/>
        <p:txBody>
          <a:bodyPr>
            <a:normAutofit lnSpcReduction="10000"/>
          </a:bodyPr>
          <a:lstStyle/>
          <a:p>
            <a:r>
              <a:rPr lang="en-US" dirty="0" smtClean="0"/>
              <a:t>The results give the overall impression </a:t>
            </a:r>
            <a:r>
              <a:rPr lang="en-US" u="sng" dirty="0" smtClean="0"/>
              <a:t>leniency</a:t>
            </a:r>
            <a:r>
              <a:rPr lang="en-US" dirty="0" smtClean="0"/>
              <a:t> has not been in decline</a:t>
            </a:r>
          </a:p>
          <a:p>
            <a:r>
              <a:rPr lang="en-US" dirty="0" smtClean="0"/>
              <a:t>Opinion on this is </a:t>
            </a:r>
            <a:r>
              <a:rPr lang="en-US" dirty="0"/>
              <a:t>clear –</a:t>
            </a:r>
            <a:endParaRPr lang="en-US" dirty="0" smtClean="0"/>
          </a:p>
          <a:p>
            <a:pPr lvl="1"/>
            <a:r>
              <a:rPr lang="en-US" b="1" dirty="0" smtClean="0"/>
              <a:t>at 67% for Regulators</a:t>
            </a:r>
          </a:p>
          <a:p>
            <a:pPr lvl="1"/>
            <a:r>
              <a:rPr lang="en-US" b="1" dirty="0" smtClean="0"/>
              <a:t>at 70% for Practitioners</a:t>
            </a:r>
          </a:p>
          <a:p>
            <a:r>
              <a:rPr lang="en-US" dirty="0" smtClean="0"/>
              <a:t>Again civil damages remains a significant factor for any decline</a:t>
            </a:r>
          </a:p>
          <a:p>
            <a:r>
              <a:rPr lang="en-US" dirty="0" smtClean="0"/>
              <a:t>Regulators suggested that </a:t>
            </a:r>
            <a:r>
              <a:rPr lang="en-US" dirty="0"/>
              <a:t>uncertainty concerning jurisdiction and risk of parallel </a:t>
            </a:r>
            <a:r>
              <a:rPr lang="en-US" dirty="0" smtClean="0"/>
              <a:t>investigations were also an important reason</a:t>
            </a:r>
          </a:p>
        </p:txBody>
      </p:sp>
    </p:spTree>
    <p:extLst>
      <p:ext uri="{BB962C8B-B14F-4D97-AF65-F5344CB8AC3E}">
        <p14:creationId xmlns:p14="http://schemas.microsoft.com/office/powerpoint/2010/main" val="27368308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Conclusions - </a:t>
            </a:r>
            <a:r>
              <a:rPr lang="en-US" i="1" dirty="0" smtClean="0"/>
              <a:t>General</a:t>
            </a:r>
            <a:endParaRPr lang="en-US" i="1"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27</a:t>
            </a:fld>
            <a:endParaRPr lang="en-US" dirty="0">
              <a:solidFill>
                <a:srgbClr val="000000">
                  <a:tint val="75000"/>
                </a:srgbClr>
              </a:solidFill>
              <a:latin typeface="Georgia"/>
            </a:endParaRPr>
          </a:p>
        </p:txBody>
      </p:sp>
      <p:sp>
        <p:nvSpPr>
          <p:cNvPr id="4" name="Content Placeholder 3"/>
          <p:cNvSpPr>
            <a:spLocks noGrp="1"/>
          </p:cNvSpPr>
          <p:nvPr>
            <p:ph idx="1"/>
          </p:nvPr>
        </p:nvSpPr>
        <p:spPr/>
        <p:txBody>
          <a:bodyPr>
            <a:noAutofit/>
          </a:bodyPr>
          <a:lstStyle/>
          <a:p>
            <a:r>
              <a:rPr lang="en-US" sz="2400" dirty="0"/>
              <a:t>Going forward, the vast majority of Practitioners (&gt; 70%) believe the overall success of the EU regime will decrease in the coming years</a:t>
            </a:r>
          </a:p>
          <a:p>
            <a:r>
              <a:rPr lang="en-US" sz="2400" dirty="0"/>
              <a:t>The most and least popular ways of increasing the attractiveness of the regime were not (very) surprising</a:t>
            </a:r>
          </a:p>
          <a:p>
            <a:pPr lvl="1"/>
            <a:r>
              <a:rPr lang="en-US" sz="2400" dirty="0"/>
              <a:t>The most popular option overall was protection from damages, followed by the introduction of a more user-friendly process</a:t>
            </a:r>
          </a:p>
          <a:p>
            <a:pPr lvl="1"/>
            <a:r>
              <a:rPr lang="en-US" sz="2400" dirty="0"/>
              <a:t>The most popular option for Regulators was increased frequency of ex-officio investigations</a:t>
            </a:r>
          </a:p>
          <a:p>
            <a:pPr lvl="1"/>
            <a:r>
              <a:rPr lang="en-US" sz="2400" dirty="0"/>
              <a:t>Increased confidentiality protection from damages came in third</a:t>
            </a:r>
          </a:p>
          <a:p>
            <a:pPr lvl="1"/>
            <a:r>
              <a:rPr lang="en-US" sz="2400" dirty="0"/>
              <a:t>The least popular option overall was </a:t>
            </a:r>
            <a:r>
              <a:rPr lang="en-US" sz="2400" dirty="0" smtClean="0"/>
              <a:t>a reduced </a:t>
            </a:r>
            <a:r>
              <a:rPr lang="en-US" sz="2400" dirty="0"/>
              <a:t>fine reduction for leniency (no votes from Practitioners), followed by criminal liability (least popular for CEOs/GCs)</a:t>
            </a:r>
            <a:endParaRPr lang="en-GB" sz="2400" dirty="0"/>
          </a:p>
        </p:txBody>
      </p:sp>
    </p:spTree>
    <p:extLst>
      <p:ext uri="{BB962C8B-B14F-4D97-AF65-F5344CB8AC3E}">
        <p14:creationId xmlns:p14="http://schemas.microsoft.com/office/powerpoint/2010/main" val="19574866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Contact </a:t>
            </a:r>
            <a:r>
              <a:rPr lang="en-GB" dirty="0" smtClean="0"/>
              <a:t>details</a:t>
            </a:r>
            <a:endParaRPr lang="en-GB"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28</a:t>
            </a:fld>
            <a:endParaRPr lang="en-US" dirty="0">
              <a:solidFill>
                <a:srgbClr val="000000">
                  <a:tint val="75000"/>
                </a:srgbClr>
              </a:solidFill>
              <a:latin typeface="Georgia"/>
            </a:endParaRPr>
          </a:p>
        </p:txBody>
      </p:sp>
      <p:sp>
        <p:nvSpPr>
          <p:cNvPr id="4" name="Content Placeholder 3"/>
          <p:cNvSpPr>
            <a:spLocks noGrp="1"/>
          </p:cNvSpPr>
          <p:nvPr>
            <p:ph idx="1"/>
          </p:nvPr>
        </p:nvSpPr>
        <p:spPr/>
        <p:txBody>
          <a:bodyPr/>
          <a:lstStyle/>
          <a:p>
            <a:pPr marL="304792" indent="0" algn="ctr">
              <a:buNone/>
            </a:pPr>
            <a:endParaRPr lang="en-GB" dirty="0" smtClean="0"/>
          </a:p>
          <a:p>
            <a:pPr marL="304792" indent="0" algn="ctr">
              <a:buNone/>
            </a:pPr>
            <a:r>
              <a:rPr lang="en-GB" dirty="0" smtClean="0"/>
              <a:t>Johan </a:t>
            </a:r>
            <a:r>
              <a:rPr lang="en-GB" dirty="0"/>
              <a:t>Ysewyn</a:t>
            </a:r>
          </a:p>
          <a:p>
            <a:pPr marL="304792" indent="0" algn="ctr">
              <a:buNone/>
            </a:pPr>
            <a:r>
              <a:rPr lang="en-GB" dirty="0"/>
              <a:t>Partner and Head of EU Competition Practice</a:t>
            </a:r>
          </a:p>
          <a:p>
            <a:pPr marL="304792" indent="0" algn="ctr">
              <a:buNone/>
            </a:pPr>
            <a:r>
              <a:rPr lang="en-GB" u="sng" dirty="0">
                <a:hlinkClick r:id="rId2"/>
              </a:rPr>
              <a:t>jysewyn@cov.com</a:t>
            </a:r>
            <a:endParaRPr lang="en-GB" dirty="0"/>
          </a:p>
          <a:p>
            <a:pPr marL="304792" indent="0" algn="ctr">
              <a:buNone/>
            </a:pPr>
            <a:r>
              <a:rPr lang="en-GB" dirty="0"/>
              <a:t> </a:t>
            </a:r>
          </a:p>
          <a:p>
            <a:pPr marL="304792" indent="0" algn="ctr">
              <a:buNone/>
            </a:pPr>
            <a:r>
              <a:rPr lang="en-GB" dirty="0"/>
              <a:t>Phone: +32 2 549 52 </a:t>
            </a:r>
            <a:r>
              <a:rPr lang="en-GB" dirty="0" smtClean="0"/>
              <a:t>54</a:t>
            </a:r>
            <a:endParaRPr lang="en-GB" dirty="0"/>
          </a:p>
          <a:p>
            <a:pPr marL="304792" indent="0">
              <a:buNone/>
            </a:pPr>
            <a:endParaRPr lang="en-GB" dirty="0"/>
          </a:p>
        </p:txBody>
      </p:sp>
    </p:spTree>
    <p:extLst>
      <p:ext uri="{BB962C8B-B14F-4D97-AF65-F5344CB8AC3E}">
        <p14:creationId xmlns:p14="http://schemas.microsoft.com/office/powerpoint/2010/main" val="2645234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a:t>
            </a:r>
            <a:r>
              <a:rPr lang="en-US" dirty="0" smtClean="0"/>
              <a:t>verview of survey logistics</a:t>
            </a:r>
            <a:endParaRPr lang="en-US"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3</a:t>
            </a:fld>
            <a:endParaRPr lang="en-US" dirty="0">
              <a:solidFill>
                <a:srgbClr val="000000">
                  <a:tint val="75000"/>
                </a:srgbClr>
              </a:solidFill>
              <a:latin typeface="Georgia"/>
            </a:endParaRPr>
          </a:p>
        </p:txBody>
      </p:sp>
      <p:sp>
        <p:nvSpPr>
          <p:cNvPr id="4" name="Content Placeholder 3"/>
          <p:cNvSpPr>
            <a:spLocks noGrp="1"/>
          </p:cNvSpPr>
          <p:nvPr>
            <p:ph idx="1"/>
          </p:nvPr>
        </p:nvSpPr>
        <p:spPr/>
        <p:txBody>
          <a:bodyPr/>
          <a:lstStyle/>
          <a:p>
            <a:pPr marL="304792" indent="0">
              <a:buNone/>
            </a:pPr>
            <a:endParaRPr lang="fr-BE" dirty="0"/>
          </a:p>
          <a:p>
            <a:pPr marL="304792" indent="0">
              <a:buNone/>
            </a:pPr>
            <a:endParaRPr lang="fr-BE" dirty="0" smtClean="0"/>
          </a:p>
        </p:txBody>
      </p:sp>
      <p:sp>
        <p:nvSpPr>
          <p:cNvPr id="7" name="Rectangle 6"/>
          <p:cNvSpPr/>
          <p:nvPr/>
        </p:nvSpPr>
        <p:spPr>
          <a:xfrm>
            <a:off x="623392" y="1412777"/>
            <a:ext cx="10753195" cy="3375796"/>
          </a:xfrm>
          <a:prstGeom prst="rect">
            <a:avLst/>
          </a:prstGeom>
        </p:spPr>
        <p:txBody>
          <a:bodyPr wrap="square">
            <a:spAutoFit/>
          </a:bodyPr>
          <a:lstStyle/>
          <a:p>
            <a:pPr marL="380990" indent="-380990" defTabSz="1219170">
              <a:buFont typeface="Arial" panose="020B0604020202020204" pitchFamily="34" charset="0"/>
              <a:buChar char="•"/>
            </a:pPr>
            <a:r>
              <a:rPr lang="en-GB" sz="2667" dirty="0">
                <a:solidFill>
                  <a:srgbClr val="000000"/>
                </a:solidFill>
                <a:latin typeface="Arial"/>
              </a:rPr>
              <a:t>Survey created as a short online user friendly questionnaire which takes 10 minutes to complete</a:t>
            </a:r>
          </a:p>
          <a:p>
            <a:pPr marL="380990" indent="-380990" defTabSz="1219170">
              <a:buFont typeface="Arial" panose="020B0604020202020204" pitchFamily="34" charset="0"/>
              <a:buChar char="•"/>
            </a:pPr>
            <a:r>
              <a:rPr lang="en-GB" sz="2667" dirty="0">
                <a:solidFill>
                  <a:srgbClr val="000000"/>
                </a:solidFill>
                <a:latin typeface="Arial"/>
              </a:rPr>
              <a:t>Jointly with the Brussels </a:t>
            </a:r>
            <a:r>
              <a:rPr lang="en-GB" sz="2667" dirty="0" smtClean="0">
                <a:solidFill>
                  <a:srgbClr val="000000"/>
                </a:solidFill>
                <a:latin typeface="Arial"/>
              </a:rPr>
              <a:t>School </a:t>
            </a:r>
            <a:r>
              <a:rPr lang="en-GB" sz="2667" dirty="0">
                <a:solidFill>
                  <a:srgbClr val="000000"/>
                </a:solidFill>
                <a:latin typeface="Arial"/>
              </a:rPr>
              <a:t>of Competition</a:t>
            </a:r>
          </a:p>
          <a:p>
            <a:pPr marL="380990" indent="-380990" defTabSz="1219170">
              <a:buFont typeface="Arial" panose="020B0604020202020204" pitchFamily="34" charset="0"/>
              <a:buChar char="•"/>
            </a:pPr>
            <a:r>
              <a:rPr lang="en-GB" sz="2667" dirty="0" smtClean="0">
                <a:solidFill>
                  <a:srgbClr val="000000"/>
                </a:solidFill>
                <a:latin typeface="Arial"/>
              </a:rPr>
              <a:t>Following </a:t>
            </a:r>
            <a:r>
              <a:rPr lang="en-GB" sz="2667" dirty="0">
                <a:solidFill>
                  <a:srgbClr val="000000"/>
                </a:solidFill>
                <a:latin typeface="Arial"/>
              </a:rPr>
              <a:t>various extensions to encourage participation, the survey was open between 3 December 2019 and 20 March 2020</a:t>
            </a:r>
          </a:p>
          <a:p>
            <a:pPr marL="380990" indent="-380990" defTabSz="1219170">
              <a:buFont typeface="Arial" panose="020B0604020202020204" pitchFamily="34" charset="0"/>
              <a:buChar char="•"/>
            </a:pPr>
            <a:r>
              <a:rPr lang="en-GB" sz="2667" dirty="0">
                <a:solidFill>
                  <a:srgbClr val="000000"/>
                </a:solidFill>
                <a:latin typeface="Arial"/>
              </a:rPr>
              <a:t>Wide variety of different groups</a:t>
            </a:r>
          </a:p>
          <a:p>
            <a:pPr marL="380990" indent="-380990" defTabSz="1219170">
              <a:buFont typeface="Arial" panose="020B0604020202020204" pitchFamily="34" charset="0"/>
              <a:buChar char="•"/>
            </a:pPr>
            <a:r>
              <a:rPr lang="en-GB" sz="2667" dirty="0">
                <a:solidFill>
                  <a:srgbClr val="000000"/>
                </a:solidFill>
                <a:latin typeface="Arial"/>
              </a:rPr>
              <a:t>Received many positive messages in response from all groups regarding the survey initiative and a significant interest in the results</a:t>
            </a:r>
          </a:p>
        </p:txBody>
      </p:sp>
    </p:spTree>
    <p:extLst>
      <p:ext uri="{BB962C8B-B14F-4D97-AF65-F5344CB8AC3E}">
        <p14:creationId xmlns:p14="http://schemas.microsoft.com/office/powerpoint/2010/main" val="3189574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Overview of survey logistics</a:t>
            </a:r>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4</a:t>
            </a:fld>
            <a:endParaRPr lang="en-US" dirty="0">
              <a:solidFill>
                <a:srgbClr val="000000">
                  <a:tint val="75000"/>
                </a:srgbClr>
              </a:solidFill>
              <a:latin typeface="Georgia"/>
            </a:endParaRPr>
          </a:p>
        </p:txBody>
      </p:sp>
      <p:sp>
        <p:nvSpPr>
          <p:cNvPr id="4" name="Content Placeholder 3"/>
          <p:cNvSpPr>
            <a:spLocks noGrp="1"/>
          </p:cNvSpPr>
          <p:nvPr>
            <p:ph idx="1"/>
          </p:nvPr>
        </p:nvSpPr>
        <p:spPr/>
        <p:txBody>
          <a:bodyPr/>
          <a:lstStyle/>
          <a:p>
            <a:pPr marL="304792" indent="0">
              <a:buNone/>
            </a:pPr>
            <a:endParaRPr lang="en-US" dirty="0" smtClean="0"/>
          </a:p>
          <a:p>
            <a:pPr marL="304792" indent="0">
              <a:buNone/>
            </a:pPr>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3887548919"/>
              </p:ext>
            </p:extLst>
          </p:nvPr>
        </p:nvGraphicFramePr>
        <p:xfrm>
          <a:off x="609600" y="1262144"/>
          <a:ext cx="10972800" cy="4295169"/>
        </p:xfrm>
        <a:graphic>
          <a:graphicData uri="http://schemas.openxmlformats.org/drawingml/2006/table">
            <a:tbl>
              <a:tblPr firstRow="1" bandRow="1">
                <a:tableStyleId>{5C22544A-7EE6-4342-B048-85BDC9FD1C3A}</a:tableStyleId>
              </a:tblPr>
              <a:tblGrid>
                <a:gridCol w="5486400">
                  <a:extLst>
                    <a:ext uri="{9D8B030D-6E8A-4147-A177-3AD203B41FA5}">
                      <a16:colId xmlns:a16="http://schemas.microsoft.com/office/drawing/2014/main" val="3834562257"/>
                    </a:ext>
                  </a:extLst>
                </a:gridCol>
                <a:gridCol w="5486400">
                  <a:extLst>
                    <a:ext uri="{9D8B030D-6E8A-4147-A177-3AD203B41FA5}">
                      <a16:colId xmlns:a16="http://schemas.microsoft.com/office/drawing/2014/main" val="461942852"/>
                    </a:ext>
                  </a:extLst>
                </a:gridCol>
              </a:tblGrid>
              <a:tr h="726820">
                <a:tc>
                  <a:txBody>
                    <a:bodyPr/>
                    <a:lstStyle/>
                    <a:p>
                      <a:r>
                        <a:rPr lang="en-US" sz="2400" dirty="0" smtClean="0"/>
                        <a:t>Group</a:t>
                      </a:r>
                      <a:endParaRPr lang="en-US" sz="2400" dirty="0"/>
                    </a:p>
                  </a:txBody>
                  <a:tcPr marL="121920" marR="121920" marT="60960" marB="60960"/>
                </a:tc>
                <a:tc>
                  <a:txBody>
                    <a:bodyPr/>
                    <a:lstStyle/>
                    <a:p>
                      <a:r>
                        <a:rPr lang="en-US" sz="2400" dirty="0" smtClean="0"/>
                        <a:t>Invitations sent</a:t>
                      </a:r>
                      <a:endParaRPr lang="en-US" sz="2400" dirty="0"/>
                    </a:p>
                  </a:txBody>
                  <a:tcPr marL="121920" marR="121920" marT="60960" marB="60960"/>
                </a:tc>
                <a:extLst>
                  <a:ext uri="{0D108BD9-81ED-4DB2-BD59-A6C34878D82A}">
                    <a16:rowId xmlns:a16="http://schemas.microsoft.com/office/drawing/2014/main" val="3035188584"/>
                  </a:ext>
                </a:extLst>
              </a:tr>
              <a:tr h="10355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noProof="0" dirty="0" smtClean="0"/>
                        <a:t>Competition Regulators</a:t>
                      </a:r>
                    </a:p>
                  </a:txBody>
                  <a:tcPr marL="121920" marR="121920" marT="60960" marB="60960"/>
                </a:tc>
                <a:tc>
                  <a:txBody>
                    <a:bodyPr/>
                    <a:lstStyle/>
                    <a:p>
                      <a:r>
                        <a:rPr lang="nl-BE" sz="2400" dirty="0" smtClean="0">
                          <a:solidFill>
                            <a:schemeClr val="tx1"/>
                          </a:solidFill>
                        </a:rPr>
                        <a:t>29</a:t>
                      </a:r>
                      <a:endParaRPr lang="en-US" sz="2400" dirty="0">
                        <a:solidFill>
                          <a:schemeClr val="tx1"/>
                        </a:solidFill>
                      </a:endParaRPr>
                    </a:p>
                  </a:txBody>
                  <a:tcPr marL="121920" marR="121920" marT="60960" marB="60960"/>
                </a:tc>
                <a:extLst>
                  <a:ext uri="{0D108BD9-81ED-4DB2-BD59-A6C34878D82A}">
                    <a16:rowId xmlns:a16="http://schemas.microsoft.com/office/drawing/2014/main" val="103081673"/>
                  </a:ext>
                </a:extLst>
              </a:tr>
              <a:tr h="1135464">
                <a:tc>
                  <a:txBody>
                    <a:bodyPr/>
                    <a:lstStyle/>
                    <a:p>
                      <a:r>
                        <a:rPr lang="en-US" sz="2400" noProof="0" dirty="0" smtClean="0"/>
                        <a:t>CEOs/GCs of companies - </a:t>
                      </a:r>
                      <a:r>
                        <a:rPr lang="en-US" sz="2400" noProof="0" dirty="0" err="1" smtClean="0"/>
                        <a:t>ICLA</a:t>
                      </a:r>
                      <a:r>
                        <a:rPr lang="en-US" sz="2400" noProof="0" dirty="0" smtClean="0"/>
                        <a:t> members</a:t>
                      </a:r>
                    </a:p>
                  </a:txBody>
                  <a:tcPr marL="121920" marR="121920" marT="60960" marB="60960"/>
                </a:tc>
                <a:tc>
                  <a:txBody>
                    <a:bodyPr/>
                    <a:lstStyle/>
                    <a:p>
                      <a:r>
                        <a:rPr lang="en-US" sz="2400" dirty="0" smtClean="0"/>
                        <a:t>Over 150 companies</a:t>
                      </a:r>
                      <a:endParaRPr lang="en-US" sz="2400" dirty="0"/>
                    </a:p>
                  </a:txBody>
                  <a:tcPr marL="121920" marR="121920" marT="60960" marB="60960"/>
                </a:tc>
                <a:extLst>
                  <a:ext uri="{0D108BD9-81ED-4DB2-BD59-A6C34878D82A}">
                    <a16:rowId xmlns:a16="http://schemas.microsoft.com/office/drawing/2014/main" val="1290373672"/>
                  </a:ext>
                </a:extLst>
              </a:tr>
              <a:tr h="1397295">
                <a:tc>
                  <a:txBody>
                    <a:bodyPr/>
                    <a:lstStyle/>
                    <a:p>
                      <a:r>
                        <a:rPr lang="en-US" sz="2400" noProof="0" dirty="0" smtClean="0"/>
                        <a:t>European-based practitioners</a:t>
                      </a:r>
                      <a:r>
                        <a:rPr lang="en-US" sz="2400" baseline="0" noProof="0" dirty="0" smtClean="0"/>
                        <a:t> with a </a:t>
                      </a:r>
                      <a:r>
                        <a:rPr lang="en-US" sz="2400" baseline="0" noProof="0" dirty="0" err="1" smtClean="0"/>
                        <a:t>recognised</a:t>
                      </a:r>
                      <a:r>
                        <a:rPr lang="en-US" sz="2400" baseline="0" noProof="0" dirty="0" smtClean="0"/>
                        <a:t> cartel focus</a:t>
                      </a:r>
                      <a:endParaRPr lang="en-US" sz="2400" noProof="0" dirty="0"/>
                    </a:p>
                  </a:txBody>
                  <a:tcPr marL="121920" marR="121920" marT="60960" marB="60960"/>
                </a:tc>
                <a:tc>
                  <a:txBody>
                    <a:bodyPr/>
                    <a:lstStyle/>
                    <a:p>
                      <a:r>
                        <a:rPr lang="en-US" sz="2400" dirty="0" smtClean="0"/>
                        <a:t>Over 120 practitioners</a:t>
                      </a:r>
                      <a:endParaRPr lang="en-US" sz="2400" dirty="0"/>
                    </a:p>
                  </a:txBody>
                  <a:tcPr marL="121920" marR="121920" marT="60960" marB="60960"/>
                </a:tc>
                <a:extLst>
                  <a:ext uri="{0D108BD9-81ED-4DB2-BD59-A6C34878D82A}">
                    <a16:rowId xmlns:a16="http://schemas.microsoft.com/office/drawing/2014/main" val="2932632771"/>
                  </a:ext>
                </a:extLst>
              </a:tr>
            </a:tbl>
          </a:graphicData>
        </a:graphic>
      </p:graphicFrame>
    </p:spTree>
    <p:extLst>
      <p:ext uri="{BB962C8B-B14F-4D97-AF65-F5344CB8AC3E}">
        <p14:creationId xmlns:p14="http://schemas.microsoft.com/office/powerpoint/2010/main" val="1193548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Overview of survey logistics</a:t>
            </a:r>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5</a:t>
            </a:fld>
            <a:endParaRPr lang="en-US" dirty="0">
              <a:solidFill>
                <a:srgbClr val="000000">
                  <a:tint val="75000"/>
                </a:srgbClr>
              </a:solidFill>
              <a:latin typeface="Georgia"/>
            </a:endParaRPr>
          </a:p>
        </p:txBody>
      </p:sp>
      <p:sp>
        <p:nvSpPr>
          <p:cNvPr id="4" name="Content Placeholder 3"/>
          <p:cNvSpPr>
            <a:spLocks noGrp="1"/>
          </p:cNvSpPr>
          <p:nvPr>
            <p:ph idx="1"/>
          </p:nvPr>
        </p:nvSpPr>
        <p:spPr>
          <a:xfrm>
            <a:off x="609600" y="3728509"/>
            <a:ext cx="10972800" cy="2484800"/>
          </a:xfrm>
        </p:spPr>
        <p:txBody>
          <a:bodyPr/>
          <a:lstStyle/>
          <a:p>
            <a:pPr marL="304792" indent="0">
              <a:buNone/>
            </a:pPr>
            <a:endParaRPr lang="fr-BE" dirty="0"/>
          </a:p>
          <a:p>
            <a:pPr marL="304792" indent="0">
              <a:buNone/>
            </a:pPr>
            <a:endParaRPr lang="fr-BE" dirty="0" smtClean="0"/>
          </a:p>
        </p:txBody>
      </p:sp>
      <p:graphicFrame>
        <p:nvGraphicFramePr>
          <p:cNvPr id="6" name="Table 5"/>
          <p:cNvGraphicFramePr>
            <a:graphicFrameLocks noGrp="1"/>
          </p:cNvGraphicFramePr>
          <p:nvPr>
            <p:extLst>
              <p:ext uri="{D42A27DB-BD31-4B8C-83A1-F6EECF244321}">
                <p14:modId xmlns:p14="http://schemas.microsoft.com/office/powerpoint/2010/main" val="3817228902"/>
              </p:ext>
            </p:extLst>
          </p:nvPr>
        </p:nvGraphicFramePr>
        <p:xfrm>
          <a:off x="2511603" y="1261534"/>
          <a:ext cx="7168794" cy="2348441"/>
        </p:xfrm>
        <a:graphic>
          <a:graphicData uri="http://schemas.openxmlformats.org/drawingml/2006/table">
            <a:tbl>
              <a:tblPr firstRow="1" bandRow="1">
                <a:tableStyleId>{5C22544A-7EE6-4342-B048-85BDC9FD1C3A}</a:tableStyleId>
              </a:tblPr>
              <a:tblGrid>
                <a:gridCol w="3584397">
                  <a:extLst>
                    <a:ext uri="{9D8B030D-6E8A-4147-A177-3AD203B41FA5}">
                      <a16:colId xmlns:a16="http://schemas.microsoft.com/office/drawing/2014/main" val="3834562257"/>
                    </a:ext>
                  </a:extLst>
                </a:gridCol>
                <a:gridCol w="3584397">
                  <a:extLst>
                    <a:ext uri="{9D8B030D-6E8A-4147-A177-3AD203B41FA5}">
                      <a16:colId xmlns:a16="http://schemas.microsoft.com/office/drawing/2014/main" val="3111039952"/>
                    </a:ext>
                  </a:extLst>
                </a:gridCol>
              </a:tblGrid>
              <a:tr h="609600">
                <a:tc>
                  <a:txBody>
                    <a:bodyPr/>
                    <a:lstStyle/>
                    <a:p>
                      <a:pPr algn="l"/>
                      <a:r>
                        <a:rPr lang="en-US" sz="2400" noProof="0" dirty="0" smtClean="0"/>
                        <a:t>Group</a:t>
                      </a:r>
                      <a:endParaRPr lang="en-US" sz="2400" noProof="0" dirty="0"/>
                    </a:p>
                  </a:txBody>
                  <a:tcPr marL="121920" marR="121920" marT="60960" marB="60960"/>
                </a:tc>
                <a:tc>
                  <a:txBody>
                    <a:bodyPr/>
                    <a:lstStyle/>
                    <a:p>
                      <a:pPr algn="l"/>
                      <a:r>
                        <a:rPr lang="en-US" sz="2400" dirty="0" smtClean="0"/>
                        <a:t>Responses</a:t>
                      </a:r>
                      <a:endParaRPr lang="en-US" sz="2400" dirty="0"/>
                    </a:p>
                  </a:txBody>
                  <a:tcPr marL="121920" marR="121920" marT="60960" marB="60960"/>
                </a:tc>
                <a:extLst>
                  <a:ext uri="{0D108BD9-81ED-4DB2-BD59-A6C34878D82A}">
                    <a16:rowId xmlns:a16="http://schemas.microsoft.com/office/drawing/2014/main" val="3035188584"/>
                  </a:ext>
                </a:extLst>
              </a:tr>
              <a:tr h="5863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noProof="0" dirty="0" smtClean="0"/>
                        <a:t>Competition Regulators</a:t>
                      </a:r>
                    </a:p>
                  </a:txBody>
                  <a:tcPr marL="121920" marR="121920" marT="60960" marB="60960"/>
                </a:tc>
                <a:tc>
                  <a:txBody>
                    <a:bodyPr/>
                    <a:lstStyle/>
                    <a:p>
                      <a:r>
                        <a:rPr lang="en-US" sz="2400" dirty="0" smtClean="0"/>
                        <a:t>37</a:t>
                      </a:r>
                      <a:endParaRPr lang="en-US" sz="2400" dirty="0"/>
                    </a:p>
                  </a:txBody>
                  <a:tcPr marL="121920" marR="121920" marT="60960" marB="60960"/>
                </a:tc>
                <a:extLst>
                  <a:ext uri="{0D108BD9-81ED-4DB2-BD59-A6C34878D82A}">
                    <a16:rowId xmlns:a16="http://schemas.microsoft.com/office/drawing/2014/main" val="103081673"/>
                  </a:ext>
                </a:extLst>
              </a:tr>
              <a:tr h="542925">
                <a:tc>
                  <a:txBody>
                    <a:bodyPr/>
                    <a:lstStyle/>
                    <a:p>
                      <a:r>
                        <a:rPr lang="en-US" sz="2400" noProof="0" dirty="0" smtClean="0"/>
                        <a:t>CEOs/GCs </a:t>
                      </a:r>
                      <a:endParaRPr lang="en-US" sz="2400" noProof="0" dirty="0"/>
                    </a:p>
                  </a:txBody>
                  <a:tcPr marL="121920" marR="121920" marT="60960" marB="60960"/>
                </a:tc>
                <a:tc>
                  <a:txBody>
                    <a:bodyPr/>
                    <a:lstStyle/>
                    <a:p>
                      <a:r>
                        <a:rPr lang="en-US" sz="2400" dirty="0" smtClean="0"/>
                        <a:t>16</a:t>
                      </a:r>
                      <a:endParaRPr lang="en-US" sz="2400" dirty="0"/>
                    </a:p>
                  </a:txBody>
                  <a:tcPr marL="121920" marR="121920" marT="60960" marB="60960"/>
                </a:tc>
                <a:extLst>
                  <a:ext uri="{0D108BD9-81ED-4DB2-BD59-A6C34878D82A}">
                    <a16:rowId xmlns:a16="http://schemas.microsoft.com/office/drawing/2014/main" val="2932632771"/>
                  </a:ext>
                </a:extLst>
              </a:tr>
              <a:tr h="609600">
                <a:tc>
                  <a:txBody>
                    <a:bodyPr/>
                    <a:lstStyle/>
                    <a:p>
                      <a:r>
                        <a:rPr lang="en-US" sz="2400" noProof="0" dirty="0" smtClean="0"/>
                        <a:t>Practitioners</a:t>
                      </a:r>
                      <a:endParaRPr lang="en-US" sz="2400" noProof="0" dirty="0"/>
                    </a:p>
                  </a:txBody>
                  <a:tcPr marL="121920" marR="121920" marT="60960" marB="60960"/>
                </a:tc>
                <a:tc>
                  <a:txBody>
                    <a:bodyPr/>
                    <a:lstStyle/>
                    <a:p>
                      <a:r>
                        <a:rPr lang="en-US" sz="2400" dirty="0" smtClean="0"/>
                        <a:t>45</a:t>
                      </a:r>
                      <a:endParaRPr lang="en-US" sz="2400" dirty="0"/>
                    </a:p>
                  </a:txBody>
                  <a:tcPr marL="121920" marR="121920" marT="60960" marB="60960"/>
                </a:tc>
                <a:extLst>
                  <a:ext uri="{0D108BD9-81ED-4DB2-BD59-A6C34878D82A}">
                    <a16:rowId xmlns:a16="http://schemas.microsoft.com/office/drawing/2014/main" val="1974349132"/>
                  </a:ext>
                </a:extLst>
              </a:tr>
            </a:tbl>
          </a:graphicData>
        </a:graphic>
      </p:graphicFrame>
      <p:sp>
        <p:nvSpPr>
          <p:cNvPr id="5" name="Rectangle 4"/>
          <p:cNvSpPr/>
          <p:nvPr/>
        </p:nvSpPr>
        <p:spPr>
          <a:xfrm>
            <a:off x="609600" y="3774909"/>
            <a:ext cx="11039475" cy="2246769"/>
          </a:xfrm>
          <a:prstGeom prst="rect">
            <a:avLst/>
          </a:prstGeom>
        </p:spPr>
        <p:txBody>
          <a:bodyPr wrap="square">
            <a:spAutoFit/>
          </a:bodyPr>
          <a:lstStyle/>
          <a:p>
            <a:pPr marL="380990" indent="-380990" defTabSz="1219170">
              <a:buFont typeface="Arial" panose="020B0604020202020204" pitchFamily="34" charset="0"/>
              <a:buChar char="•"/>
            </a:pPr>
            <a:r>
              <a:rPr lang="en-US" sz="2000" dirty="0">
                <a:solidFill>
                  <a:srgbClr val="000000"/>
                </a:solidFill>
                <a:latin typeface="Arial"/>
              </a:rPr>
              <a:t>98 responses – response rate of approx. 30%</a:t>
            </a:r>
          </a:p>
          <a:p>
            <a:pPr marL="380990" indent="-380990" defTabSz="1219170">
              <a:buFont typeface="Arial" panose="020B0604020202020204" pitchFamily="34" charset="0"/>
              <a:buChar char="•"/>
            </a:pPr>
            <a:r>
              <a:rPr lang="en-US" sz="2000" dirty="0">
                <a:solidFill>
                  <a:srgbClr val="000000"/>
                </a:solidFill>
                <a:latin typeface="Arial"/>
              </a:rPr>
              <a:t>Lower number of responses received than hoped from in-house community</a:t>
            </a:r>
          </a:p>
          <a:p>
            <a:pPr marL="380990" indent="-380990" defTabSz="1219170">
              <a:buFont typeface="Arial" panose="020B0604020202020204" pitchFamily="34" charset="0"/>
              <a:buChar char="•"/>
            </a:pPr>
            <a:r>
              <a:rPr lang="en-US" sz="2000" dirty="0">
                <a:solidFill>
                  <a:srgbClr val="000000"/>
                </a:solidFill>
                <a:latin typeface="Arial"/>
              </a:rPr>
              <a:t>CEOs and GCs:</a:t>
            </a:r>
          </a:p>
          <a:p>
            <a:pPr marL="990575" lvl="1" indent="-380990" defTabSz="1219170">
              <a:buFont typeface="Arial" panose="020B0604020202020204" pitchFamily="34" charset="0"/>
              <a:buChar char="•"/>
            </a:pPr>
            <a:r>
              <a:rPr lang="en-US" sz="2000" dirty="0">
                <a:solidFill>
                  <a:srgbClr val="000000"/>
                </a:solidFill>
                <a:latin typeface="Arial"/>
              </a:rPr>
              <a:t>Questionnaire was sent to </a:t>
            </a:r>
            <a:r>
              <a:rPr lang="en-US" sz="2000" dirty="0" err="1">
                <a:solidFill>
                  <a:srgbClr val="000000"/>
                </a:solidFill>
                <a:latin typeface="Arial"/>
              </a:rPr>
              <a:t>ICLA</a:t>
            </a:r>
            <a:r>
              <a:rPr lang="en-US" sz="2000" dirty="0">
                <a:solidFill>
                  <a:srgbClr val="000000"/>
                </a:solidFill>
                <a:latin typeface="Arial"/>
              </a:rPr>
              <a:t> members, but low number of responses received</a:t>
            </a:r>
          </a:p>
          <a:p>
            <a:pPr marL="990575" lvl="1" indent="-380990" defTabSz="1219170">
              <a:buFont typeface="Arial" panose="020B0604020202020204" pitchFamily="34" charset="0"/>
              <a:buChar char="•"/>
            </a:pPr>
            <a:r>
              <a:rPr lang="en-US" sz="2000" dirty="0">
                <a:solidFill>
                  <a:srgbClr val="000000"/>
                </a:solidFill>
                <a:latin typeface="Arial"/>
              </a:rPr>
              <a:t>Addressees no longer working for the company and successors not willing to take a view</a:t>
            </a:r>
          </a:p>
          <a:p>
            <a:pPr marL="380990" indent="-380990" defTabSz="1219170">
              <a:buFont typeface="Arial" panose="020B0604020202020204" pitchFamily="34" charset="0"/>
              <a:buChar char="•"/>
            </a:pPr>
            <a:r>
              <a:rPr lang="en-US" sz="2000" dirty="0">
                <a:solidFill>
                  <a:srgbClr val="000000"/>
                </a:solidFill>
                <a:latin typeface="Arial"/>
              </a:rPr>
              <a:t>Practitioners: in a number of cases, a team-view was provided</a:t>
            </a:r>
          </a:p>
        </p:txBody>
      </p:sp>
    </p:spTree>
    <p:extLst>
      <p:ext uri="{BB962C8B-B14F-4D97-AF65-F5344CB8AC3E}">
        <p14:creationId xmlns:p14="http://schemas.microsoft.com/office/powerpoint/2010/main" val="2988127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Table of contents</a:t>
            </a:r>
            <a:endParaRPr lang="en-GB"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6</a:t>
            </a:fld>
            <a:endParaRPr lang="en-US" dirty="0">
              <a:solidFill>
                <a:srgbClr val="000000">
                  <a:tint val="75000"/>
                </a:srgbClr>
              </a:solidFill>
              <a:latin typeface="Georgia"/>
            </a:endParaRPr>
          </a:p>
        </p:txBody>
      </p:sp>
      <p:sp>
        <p:nvSpPr>
          <p:cNvPr id="4" name="Content Placeholder 3"/>
          <p:cNvSpPr>
            <a:spLocks noGrp="1"/>
          </p:cNvSpPr>
          <p:nvPr>
            <p:ph idx="1"/>
          </p:nvPr>
        </p:nvSpPr>
        <p:spPr>
          <a:xfrm>
            <a:off x="239349" y="1311275"/>
            <a:ext cx="11521280" cy="4876800"/>
          </a:xfrm>
        </p:spPr>
        <p:txBody>
          <a:bodyPr>
            <a:noAutofit/>
          </a:bodyPr>
          <a:lstStyle/>
          <a:p>
            <a:r>
              <a:rPr lang="en-US" sz="2800" b="1" dirty="0">
                <a:solidFill>
                  <a:schemeClr val="accent1"/>
                </a:solidFill>
              </a:rPr>
              <a:t>Question 1:</a:t>
            </a:r>
            <a:r>
              <a:rPr lang="en-US" sz="2800" dirty="0">
                <a:solidFill>
                  <a:schemeClr val="accent1"/>
                </a:solidFill>
              </a:rPr>
              <a:t> Have you observed a decline in immunity applications in the last 5 years?  And why?</a:t>
            </a:r>
          </a:p>
          <a:p>
            <a:r>
              <a:rPr lang="en-US" sz="2800" b="1" dirty="0"/>
              <a:t>Question 2: </a:t>
            </a:r>
            <a:r>
              <a:rPr lang="en-US" sz="2800" dirty="0"/>
              <a:t>Have you observed a decline in leniency applications in the last 5 years?  And why?</a:t>
            </a:r>
          </a:p>
          <a:p>
            <a:r>
              <a:rPr lang="en-US" sz="2800" b="1" dirty="0"/>
              <a:t>Question 3:</a:t>
            </a:r>
            <a:r>
              <a:rPr lang="en-US" sz="2800" dirty="0"/>
              <a:t> Do you expect the overall success of the EU immunity &amp; leniency regime to decrease in the coming years?</a:t>
            </a:r>
          </a:p>
          <a:p>
            <a:r>
              <a:rPr lang="en-US" sz="2800" b="1" dirty="0"/>
              <a:t>Question 4:</a:t>
            </a:r>
            <a:r>
              <a:rPr lang="en-US" sz="2800" dirty="0"/>
              <a:t> How can the attractiveness of the EU immunity &amp; leniency regime be improved?</a:t>
            </a:r>
          </a:p>
          <a:p>
            <a:r>
              <a:rPr lang="en-US" sz="2800" b="1" dirty="0"/>
              <a:t>Conclusions</a:t>
            </a:r>
          </a:p>
        </p:txBody>
      </p:sp>
    </p:spTree>
    <p:extLst>
      <p:ext uri="{BB962C8B-B14F-4D97-AF65-F5344CB8AC3E}">
        <p14:creationId xmlns:p14="http://schemas.microsoft.com/office/powerpoint/2010/main" val="2988481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24475" y="498601"/>
            <a:ext cx="11343051" cy="612648"/>
          </a:xfrm>
        </p:spPr>
        <p:txBody>
          <a:bodyPr anchor="b">
            <a:normAutofit fontScale="90000"/>
          </a:bodyPr>
          <a:lstStyle/>
          <a:p>
            <a:pPr algn="l"/>
            <a:r>
              <a:rPr lang="en-US" dirty="0" smtClean="0"/>
              <a:t>Question: Have you observed a decline in immunity applications in the last 5 years?</a:t>
            </a:r>
            <a:endParaRPr lang="en-US"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7</a:t>
            </a:fld>
            <a:endParaRPr lang="en-US" dirty="0">
              <a:solidFill>
                <a:srgbClr val="000000">
                  <a:tint val="75000"/>
                </a:srgbClr>
              </a:solidFill>
              <a:latin typeface="Georgia"/>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43077710"/>
              </p:ext>
            </p:extLst>
          </p:nvPr>
        </p:nvGraphicFramePr>
        <p:xfrm>
          <a:off x="609600" y="1295400"/>
          <a:ext cx="109728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6609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fontScale="90000"/>
          </a:bodyPr>
          <a:lstStyle/>
          <a:p>
            <a:pPr algn="l"/>
            <a:r>
              <a:rPr lang="en-US" dirty="0" smtClean="0"/>
              <a:t>Specific Question for CEO’s and GC’s: Confronted with the same fact pattern, would you go for immunity again?</a:t>
            </a:r>
            <a:endParaRPr lang="en-GB"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8</a:t>
            </a:fld>
            <a:endParaRPr lang="en-US" dirty="0">
              <a:solidFill>
                <a:srgbClr val="000000">
                  <a:tint val="75000"/>
                </a:srgbClr>
              </a:solidFill>
              <a:latin typeface="Georgia"/>
            </a:endParaRPr>
          </a:p>
        </p:txBody>
      </p:sp>
      <p:sp>
        <p:nvSpPr>
          <p:cNvPr id="4" name="Content Placeholder 3"/>
          <p:cNvSpPr>
            <a:spLocks noGrp="1"/>
          </p:cNvSpPr>
          <p:nvPr>
            <p:ph idx="1"/>
          </p:nvPr>
        </p:nvSpPr>
        <p:spPr/>
        <p:txBody>
          <a:bodyPr/>
          <a:lstStyle/>
          <a:p>
            <a:pPr marL="304792" indent="0">
              <a:buNone/>
            </a:pPr>
            <a:endParaRPr lang="en-GB" dirty="0"/>
          </a:p>
        </p:txBody>
      </p:sp>
      <p:sp>
        <p:nvSpPr>
          <p:cNvPr id="5" name="Rectangle 4"/>
          <p:cNvSpPr/>
          <p:nvPr/>
        </p:nvSpPr>
        <p:spPr>
          <a:xfrm>
            <a:off x="4367808" y="1508787"/>
            <a:ext cx="3456384" cy="76808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US" sz="2400" dirty="0">
                <a:solidFill>
                  <a:srgbClr val="FFFFFF"/>
                </a:solidFill>
                <a:latin typeface="Arial"/>
              </a:rPr>
              <a:t>CEOs / GCs </a:t>
            </a:r>
          </a:p>
          <a:p>
            <a:pPr algn="ctr" defTabSz="1219170"/>
            <a:r>
              <a:rPr lang="en-US" sz="2400" dirty="0">
                <a:solidFill>
                  <a:srgbClr val="FFFFFF"/>
                </a:solidFill>
                <a:latin typeface="Arial"/>
              </a:rPr>
              <a:t>(16 individuals)</a:t>
            </a:r>
          </a:p>
        </p:txBody>
      </p:sp>
      <p:cxnSp>
        <p:nvCxnSpPr>
          <p:cNvPr id="7" name="Straight Arrow Connector 6"/>
          <p:cNvCxnSpPr>
            <a:stCxn id="5" idx="2"/>
          </p:cNvCxnSpPr>
          <p:nvPr/>
        </p:nvCxnSpPr>
        <p:spPr>
          <a:xfrm>
            <a:off x="6096000" y="2276872"/>
            <a:ext cx="1920213" cy="1056000"/>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4175787" y="2276872"/>
            <a:ext cx="1920000" cy="1056000"/>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2927648" y="3485272"/>
            <a:ext cx="2496277" cy="768203"/>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US" sz="2400" dirty="0">
                <a:solidFill>
                  <a:srgbClr val="FFFFFF"/>
                </a:solidFill>
                <a:latin typeface="Arial"/>
              </a:rPr>
              <a:t>44% Immunity Applicants</a:t>
            </a:r>
          </a:p>
        </p:txBody>
      </p:sp>
      <p:sp>
        <p:nvSpPr>
          <p:cNvPr id="18" name="Rectangle 17"/>
          <p:cNvSpPr/>
          <p:nvPr/>
        </p:nvSpPr>
        <p:spPr>
          <a:xfrm>
            <a:off x="6912091" y="3485272"/>
            <a:ext cx="2256251" cy="65764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US" sz="1867" dirty="0">
                <a:solidFill>
                  <a:srgbClr val="FFFFFF">
                    <a:lumMod val="75000"/>
                  </a:srgbClr>
                </a:solidFill>
                <a:latin typeface="Arial"/>
              </a:rPr>
              <a:t>56% Not Immunity Applicants</a:t>
            </a:r>
          </a:p>
        </p:txBody>
      </p:sp>
      <p:sp>
        <p:nvSpPr>
          <p:cNvPr id="19" name="Down Arrow 18"/>
          <p:cNvSpPr/>
          <p:nvPr/>
        </p:nvSpPr>
        <p:spPr>
          <a:xfrm>
            <a:off x="3942656" y="4388391"/>
            <a:ext cx="466261" cy="596736"/>
          </a:xfrm>
          <a:prstGeom prst="downArrow">
            <a:avLst/>
          </a:prstGeom>
          <a:solidFill>
            <a:schemeClr val="accent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en-GB" sz="2400">
              <a:solidFill>
                <a:srgbClr val="FFFFFF"/>
              </a:solidFill>
              <a:latin typeface="Arial"/>
            </a:endParaRPr>
          </a:p>
        </p:txBody>
      </p:sp>
      <p:sp>
        <p:nvSpPr>
          <p:cNvPr id="23" name="Rectangle 22"/>
          <p:cNvSpPr/>
          <p:nvPr/>
        </p:nvSpPr>
        <p:spPr>
          <a:xfrm>
            <a:off x="2927648" y="5120044"/>
            <a:ext cx="2496277" cy="768203"/>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US" sz="2400" dirty="0">
                <a:solidFill>
                  <a:srgbClr val="FFFFFF"/>
                </a:solidFill>
                <a:latin typeface="Arial"/>
              </a:rPr>
              <a:t>100% would do it again</a:t>
            </a:r>
          </a:p>
        </p:txBody>
      </p:sp>
    </p:spTree>
    <p:extLst>
      <p:ext uri="{BB962C8B-B14F-4D97-AF65-F5344CB8AC3E}">
        <p14:creationId xmlns:p14="http://schemas.microsoft.com/office/powerpoint/2010/main" val="3086254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fontScale="90000"/>
          </a:bodyPr>
          <a:lstStyle/>
          <a:p>
            <a:pPr algn="l"/>
            <a:r>
              <a:rPr lang="en-US" dirty="0" smtClean="0"/>
              <a:t>Have you observed </a:t>
            </a:r>
            <a:r>
              <a:rPr lang="en-US" dirty="0"/>
              <a:t>a decline in </a:t>
            </a:r>
            <a:r>
              <a:rPr lang="en-US" dirty="0" smtClean="0"/>
              <a:t>immunity applications </a:t>
            </a:r>
            <a:r>
              <a:rPr lang="en-US" dirty="0"/>
              <a:t>in the last 5 years: </a:t>
            </a:r>
            <a:r>
              <a:rPr lang="en-US" dirty="0" smtClean="0"/>
              <a:t>Practitioners’ Reasons (top 8)</a:t>
            </a:r>
            <a:endParaRPr lang="en-GB" dirty="0"/>
          </a:p>
        </p:txBody>
      </p:sp>
      <p:sp>
        <p:nvSpPr>
          <p:cNvPr id="3" name="Slide Number Placeholder 2"/>
          <p:cNvSpPr>
            <a:spLocks noGrp="1"/>
          </p:cNvSpPr>
          <p:nvPr>
            <p:ph type="sldNum" sz="quarter" idx="11"/>
          </p:nvPr>
        </p:nvSpPr>
        <p:spPr/>
        <p:txBody>
          <a:bodyPr/>
          <a:lstStyle/>
          <a:p>
            <a:pPr defTabSz="1219170"/>
            <a:fld id="{F47004E8-B9B0-4075-914C-DF071543F9DF}" type="slidenum">
              <a:rPr lang="en-US">
                <a:solidFill>
                  <a:srgbClr val="000000">
                    <a:tint val="75000"/>
                  </a:srgbClr>
                </a:solidFill>
                <a:latin typeface="Georgia"/>
              </a:rPr>
              <a:pPr defTabSz="1219170"/>
              <a:t>9</a:t>
            </a:fld>
            <a:endParaRPr lang="en-US" dirty="0">
              <a:solidFill>
                <a:srgbClr val="000000">
                  <a:tint val="75000"/>
                </a:srgbClr>
              </a:solidFill>
              <a:latin typeface="Georgia"/>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32678370"/>
              </p:ext>
            </p:extLst>
          </p:nvPr>
        </p:nvGraphicFramePr>
        <p:xfrm>
          <a:off x="609600" y="1295399"/>
          <a:ext cx="10972800" cy="506095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743425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COV-16x9]">
  <a:themeElements>
    <a:clrScheme name="Covinton 2017">
      <a:dk1>
        <a:srgbClr val="000000"/>
      </a:dk1>
      <a:lt1>
        <a:srgbClr val="FFFFFF"/>
      </a:lt1>
      <a:dk2>
        <a:srgbClr val="0F4859"/>
      </a:dk2>
      <a:lt2>
        <a:srgbClr val="F0F0F0"/>
      </a:lt2>
      <a:accent1>
        <a:srgbClr val="007A96"/>
      </a:accent1>
      <a:accent2>
        <a:srgbClr val="3A6F8F"/>
      </a:accent2>
      <a:accent3>
        <a:srgbClr val="00B2A9"/>
      </a:accent3>
      <a:accent4>
        <a:srgbClr val="A0A0A0"/>
      </a:accent4>
      <a:accent5>
        <a:srgbClr val="8BD3F5"/>
      </a:accent5>
      <a:accent6>
        <a:srgbClr val="90C6A2"/>
      </a:accent6>
      <a:hlink>
        <a:srgbClr val="0F4859"/>
      </a:hlink>
      <a:folHlink>
        <a:srgbClr val="0F4859"/>
      </a:folHlink>
    </a:clrScheme>
    <a:fontScheme name="[Covington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ovington Widescreen (16x9) Presentation Template.potx [Read-Only]" id="{4A81EAE9-3C11-4136-8F5B-D16FED4FF6AF}" vid="{E62749F2-4600-4842-A14C-754FF25C285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ovinton 2017">
    <a:dk1>
      <a:srgbClr val="000000"/>
    </a:dk1>
    <a:lt1>
      <a:srgbClr val="FFFFFF"/>
    </a:lt1>
    <a:dk2>
      <a:srgbClr val="0F4859"/>
    </a:dk2>
    <a:lt2>
      <a:srgbClr val="F0F0F0"/>
    </a:lt2>
    <a:accent1>
      <a:srgbClr val="007A96"/>
    </a:accent1>
    <a:accent2>
      <a:srgbClr val="3A6F8F"/>
    </a:accent2>
    <a:accent3>
      <a:srgbClr val="00B2A9"/>
    </a:accent3>
    <a:accent4>
      <a:srgbClr val="A0A0A0"/>
    </a:accent4>
    <a:accent5>
      <a:srgbClr val="8BD3F5"/>
    </a:accent5>
    <a:accent6>
      <a:srgbClr val="90C6A2"/>
    </a:accent6>
    <a:hlink>
      <a:srgbClr val="0F4859"/>
    </a:hlink>
    <a:folHlink>
      <a:srgbClr val="0F4859"/>
    </a:folHlink>
  </a:clrScheme>
</a:themeOverride>
</file>

<file path=docProps/app.xml><?xml version="1.0" encoding="utf-8"?>
<Properties xmlns="http://schemas.openxmlformats.org/officeDocument/2006/extended-properties" xmlns:vt="http://schemas.openxmlformats.org/officeDocument/2006/docPropsVTypes">
  <TotalTime>38</TotalTime>
  <Words>1418</Words>
  <Application>Microsoft Office PowerPoint</Application>
  <PresentationFormat>Widescreen</PresentationFormat>
  <Paragraphs>174</Paragraphs>
  <Slides>28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Georgia</vt:lpstr>
      <vt:lpstr>Wingdings</vt:lpstr>
      <vt:lpstr>Wingdings 2</vt:lpstr>
      <vt:lpstr>[COV-16x9]</vt:lpstr>
      <vt:lpstr>Immunity and Leniency Survey  2019/2020</vt:lpstr>
      <vt:lpstr>Table of contents</vt:lpstr>
      <vt:lpstr>Overview of survey logistics</vt:lpstr>
      <vt:lpstr>Overview of survey logistics</vt:lpstr>
      <vt:lpstr>Overview of survey logistics</vt:lpstr>
      <vt:lpstr>Table of contents</vt:lpstr>
      <vt:lpstr>Question: Have you observed a decline in immunity applications in the last 5 years?</vt:lpstr>
      <vt:lpstr>Specific Question for CEO’s and GC’s: Confronted with the same fact pattern, would you go for immunity again?</vt:lpstr>
      <vt:lpstr>Have you observed a decline in immunity applications in the last 5 years: Practitioners’ Reasons (top 8)</vt:lpstr>
      <vt:lpstr>Have you observed a decline in immunity applications in the last 5 years: Regulators’ Reasons (top 8)</vt:lpstr>
      <vt:lpstr>Has there been a decline in immunity applications in the last 5 years: Main reason</vt:lpstr>
      <vt:lpstr>Table of contents</vt:lpstr>
      <vt:lpstr>Question: Have you observed a decline in leniency applications in the last 5 years?</vt:lpstr>
      <vt:lpstr>Specific question for CEOs and GCs: Confronted with the same fact pattern, would you go for leniency again?</vt:lpstr>
      <vt:lpstr>Has there been a decline in leniency applications in the last 5 years: Practitioners’ Reasons (top 8)</vt:lpstr>
      <vt:lpstr>Has there been a decline in leniency applications in the last 5 years: Regulators’ Reasons (top 8)</vt:lpstr>
      <vt:lpstr>Has there been a decline in leniency applications in the last 5 years: Main reason</vt:lpstr>
      <vt:lpstr>Table of contents</vt:lpstr>
      <vt:lpstr>Question: Do you expect the overall success of the EU regime to decrease in the coming years?</vt:lpstr>
      <vt:lpstr>Table of contents</vt:lpstr>
      <vt:lpstr>Improving the attractiveness of the EU regime - Regulators</vt:lpstr>
      <vt:lpstr>Improving the attractiveness of the EU regime - CEOs/GCs</vt:lpstr>
      <vt:lpstr>Improving the attractiveness of the EU regime - Practitioners</vt:lpstr>
      <vt:lpstr>Additional comments received to improve the attractiveness of the leniency regime</vt:lpstr>
      <vt:lpstr>Conclusions - Immunity</vt:lpstr>
      <vt:lpstr>Conclusions - Leniency</vt:lpstr>
      <vt:lpstr>Conclusions - General</vt:lpstr>
      <vt:lpstr>Contact details</vt:lpstr>
    </vt:vector>
  </TitlesOfParts>
  <Company>Covington &amp; Burling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Immunity and Leniency Survey  2019/2020</dc:title>
  <dc:creator>Goulielmos, Spyridon</dc:creator>
  <cp:lastModifiedBy>Ysewyn, Johan</cp:lastModifiedBy>
  <cp:revision>8</cp:revision>
  <dcterms:created xsi:type="dcterms:W3CDTF">2020-04-20T12:41:36Z</dcterms:created>
  <dcterms:modified xsi:type="dcterms:W3CDTF">2020-11-04T05:18:15Z</dcterms:modified>
</cp:coreProperties>
</file>